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4" r:id="rId1"/>
    <p:sldMasterId id="2147483816" r:id="rId2"/>
    <p:sldMasterId id="2147483648" r:id="rId3"/>
    <p:sldMasterId id="2147483820" r:id="rId4"/>
  </p:sldMasterIdLst>
  <p:notesMasterIdLst>
    <p:notesMasterId r:id="rId26"/>
  </p:notesMasterIdLst>
  <p:handoutMasterIdLst>
    <p:handoutMasterId r:id="rId27"/>
  </p:handoutMasterIdLst>
  <p:sldIdLst>
    <p:sldId id="322" r:id="rId5"/>
    <p:sldId id="356" r:id="rId6"/>
    <p:sldId id="355" r:id="rId7"/>
    <p:sldId id="360" r:id="rId8"/>
    <p:sldId id="361" r:id="rId9"/>
    <p:sldId id="373" r:id="rId10"/>
    <p:sldId id="364" r:id="rId11"/>
    <p:sldId id="372" r:id="rId12"/>
    <p:sldId id="363" r:id="rId13"/>
    <p:sldId id="370" r:id="rId14"/>
    <p:sldId id="366" r:id="rId15"/>
    <p:sldId id="365" r:id="rId16"/>
    <p:sldId id="369" r:id="rId17"/>
    <p:sldId id="367" r:id="rId18"/>
    <p:sldId id="379" r:id="rId19"/>
    <p:sldId id="368" r:id="rId20"/>
    <p:sldId id="374" r:id="rId21"/>
    <p:sldId id="380" r:id="rId22"/>
    <p:sldId id="375" r:id="rId23"/>
    <p:sldId id="377" r:id="rId24"/>
    <p:sldId id="37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avazos" initials="cgc" lastIdx="10" clrIdx="0"/>
  <p:cmAuthor id="1" name="jwalker"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BEF"/>
    <a:srgbClr val="174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0" autoAdjust="0"/>
    <p:restoredTop sz="88989" autoAdjust="0"/>
  </p:normalViewPr>
  <p:slideViewPr>
    <p:cSldViewPr>
      <p:cViewPr varScale="1">
        <p:scale>
          <a:sx n="101" d="100"/>
          <a:sy n="101" d="100"/>
        </p:scale>
        <p:origin x="209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A8D78-4833-413D-B682-F84B9F094A50}" type="doc">
      <dgm:prSet loTypeId="urn:microsoft.com/office/officeart/2005/8/layout/radial6" loCatId="relationship" qsTypeId="urn:microsoft.com/office/officeart/2005/8/quickstyle/3d2" qsCatId="3D" csTypeId="urn:microsoft.com/office/officeart/2005/8/colors/colorful2" csCatId="colorful" phldr="1"/>
      <dgm:spPr/>
      <dgm:t>
        <a:bodyPr/>
        <a:lstStyle/>
        <a:p>
          <a:endParaRPr lang="en-US"/>
        </a:p>
      </dgm:t>
    </dgm:pt>
    <dgm:pt modelId="{E6CE96E7-EDD3-4ADB-9617-5DEB6225D56F}">
      <dgm:prSet phldrT="[Text]" custT="1"/>
      <dgm:spPr/>
      <dgm:t>
        <a:bodyPr/>
        <a:lstStyle/>
        <a:p>
          <a:r>
            <a:rPr lang="en-US" sz="2400" b="1" dirty="0"/>
            <a:t>ZTN</a:t>
          </a:r>
          <a:endParaRPr lang="en-US" sz="2800" b="1" dirty="0"/>
        </a:p>
      </dgm:t>
    </dgm:pt>
    <dgm:pt modelId="{6B4BB80D-F9D9-42D3-A3E0-AE9ABBBA085F}" type="parTrans" cxnId="{BE9784DA-4299-4087-828F-7053BA57895B}">
      <dgm:prSet/>
      <dgm:spPr/>
      <dgm:t>
        <a:bodyPr/>
        <a:lstStyle/>
        <a:p>
          <a:endParaRPr lang="en-US" sz="1600" b="1"/>
        </a:p>
      </dgm:t>
    </dgm:pt>
    <dgm:pt modelId="{B34E5489-D536-4DF7-B59D-EE2B5998CB52}" type="sibTrans" cxnId="{BE9784DA-4299-4087-828F-7053BA57895B}">
      <dgm:prSet/>
      <dgm:spPr/>
      <dgm:t>
        <a:bodyPr/>
        <a:lstStyle/>
        <a:p>
          <a:endParaRPr lang="en-US" sz="1600" b="1"/>
        </a:p>
      </dgm:t>
    </dgm:pt>
    <dgm:pt modelId="{9B473D14-B715-4AD3-B9F0-25793E101C30}">
      <dgm:prSet phldrT="[Text]" custT="1"/>
      <dgm:spPr/>
      <dgm:t>
        <a:bodyPr/>
        <a:lstStyle/>
        <a:p>
          <a:r>
            <a:rPr lang="en-US" sz="1200" b="1" dirty="0"/>
            <a:t>NAC</a:t>
          </a:r>
        </a:p>
      </dgm:t>
    </dgm:pt>
    <dgm:pt modelId="{096F914A-1FDB-4344-98A2-2738B2976103}" type="parTrans" cxnId="{4D2A23D8-EF7A-49DD-A1AA-3C694BC31C05}">
      <dgm:prSet/>
      <dgm:spPr/>
      <dgm:t>
        <a:bodyPr/>
        <a:lstStyle/>
        <a:p>
          <a:endParaRPr lang="en-US" sz="1600" b="1"/>
        </a:p>
      </dgm:t>
    </dgm:pt>
    <dgm:pt modelId="{1E0E9D6A-2234-46F1-8C03-6B9546118096}" type="sibTrans" cxnId="{4D2A23D8-EF7A-49DD-A1AA-3C694BC31C05}">
      <dgm:prSet/>
      <dgm:spPr/>
      <dgm:t>
        <a:bodyPr/>
        <a:lstStyle/>
        <a:p>
          <a:endParaRPr lang="en-US" sz="1600" b="1"/>
        </a:p>
      </dgm:t>
    </dgm:pt>
    <dgm:pt modelId="{5AE5A27F-D915-4994-A166-0625AFC57746}">
      <dgm:prSet phldrT="[Text]" custT="1"/>
      <dgm:spPr/>
      <dgm:t>
        <a:bodyPr/>
        <a:lstStyle/>
        <a:p>
          <a:r>
            <a:rPr lang="en-US" sz="1200" b="1" dirty="0"/>
            <a:t>SDP</a:t>
          </a:r>
        </a:p>
      </dgm:t>
    </dgm:pt>
    <dgm:pt modelId="{235AD375-5AA3-407E-AC11-8EA5D48180A1}" type="parTrans" cxnId="{088E55BF-CBC0-4211-9378-E7E6F82EC00D}">
      <dgm:prSet/>
      <dgm:spPr/>
      <dgm:t>
        <a:bodyPr/>
        <a:lstStyle/>
        <a:p>
          <a:endParaRPr lang="en-US" sz="1600" b="1"/>
        </a:p>
      </dgm:t>
    </dgm:pt>
    <dgm:pt modelId="{B46AFF24-7637-4216-B99A-3D323A3091D2}" type="sibTrans" cxnId="{088E55BF-CBC0-4211-9378-E7E6F82EC00D}">
      <dgm:prSet/>
      <dgm:spPr/>
      <dgm:t>
        <a:bodyPr/>
        <a:lstStyle/>
        <a:p>
          <a:endParaRPr lang="en-US" sz="1600" b="1"/>
        </a:p>
      </dgm:t>
    </dgm:pt>
    <dgm:pt modelId="{5D60C72F-A386-4430-AE89-D166FA19817D}">
      <dgm:prSet phldrT="[Text]" custT="1"/>
      <dgm:spPr/>
      <dgm:t>
        <a:bodyPr/>
        <a:lstStyle/>
        <a:p>
          <a:r>
            <a:rPr lang="en-US" sz="1200" b="1" dirty="0"/>
            <a:t>NGFW</a:t>
          </a:r>
        </a:p>
      </dgm:t>
    </dgm:pt>
    <dgm:pt modelId="{BCF395AB-CCC8-4A92-B722-DF14ACBD74F3}" type="parTrans" cxnId="{2BA0AF7C-43CE-4687-A434-DE39AEFBCBDC}">
      <dgm:prSet/>
      <dgm:spPr/>
      <dgm:t>
        <a:bodyPr/>
        <a:lstStyle/>
        <a:p>
          <a:endParaRPr lang="en-US" sz="1600" b="1"/>
        </a:p>
      </dgm:t>
    </dgm:pt>
    <dgm:pt modelId="{CAF30E11-CAB0-4B9C-9D57-3C634E60EA6E}" type="sibTrans" cxnId="{2BA0AF7C-43CE-4687-A434-DE39AEFBCBDC}">
      <dgm:prSet/>
      <dgm:spPr/>
      <dgm:t>
        <a:bodyPr/>
        <a:lstStyle/>
        <a:p>
          <a:endParaRPr lang="en-US" sz="1600" b="1"/>
        </a:p>
      </dgm:t>
    </dgm:pt>
    <dgm:pt modelId="{8D1CC8DB-2831-42E2-BBE9-6304CF266BDF}">
      <dgm:prSet phldrT="[Text]" custT="1"/>
      <dgm:spPr/>
      <dgm:t>
        <a:bodyPr/>
        <a:lstStyle/>
        <a:p>
          <a:r>
            <a:rPr lang="en-US" sz="1200" b="1" dirty="0"/>
            <a:t>SIEM</a:t>
          </a:r>
        </a:p>
      </dgm:t>
    </dgm:pt>
    <dgm:pt modelId="{0B1FCDE4-BBBB-4F3D-BB2A-AAD55D5FD60B}" type="parTrans" cxnId="{BCB32095-FA15-4713-A361-151EB24B853F}">
      <dgm:prSet/>
      <dgm:spPr/>
      <dgm:t>
        <a:bodyPr/>
        <a:lstStyle/>
        <a:p>
          <a:endParaRPr lang="en-US" sz="1600" b="1"/>
        </a:p>
      </dgm:t>
    </dgm:pt>
    <dgm:pt modelId="{9CBEAD30-5961-44D2-9493-9EAAEFC55BDD}" type="sibTrans" cxnId="{BCB32095-FA15-4713-A361-151EB24B853F}">
      <dgm:prSet/>
      <dgm:spPr/>
      <dgm:t>
        <a:bodyPr/>
        <a:lstStyle/>
        <a:p>
          <a:endParaRPr lang="en-US" sz="1600" b="1"/>
        </a:p>
      </dgm:t>
    </dgm:pt>
    <dgm:pt modelId="{DEA95E1C-0596-4BAB-B74E-22D3B34974E0}">
      <dgm:prSet phldrT="[Text]" custT="1"/>
      <dgm:spPr/>
      <dgm:t>
        <a:bodyPr/>
        <a:lstStyle/>
        <a:p>
          <a:r>
            <a:rPr lang="en-US" sz="1200" b="1" dirty="0"/>
            <a:t>Endpoint</a:t>
          </a:r>
        </a:p>
      </dgm:t>
    </dgm:pt>
    <dgm:pt modelId="{3F816529-18F7-4217-A9D5-F5A79694ACD9}" type="parTrans" cxnId="{D202D870-41B1-46F4-9DBD-417C76B37246}">
      <dgm:prSet/>
      <dgm:spPr/>
      <dgm:t>
        <a:bodyPr/>
        <a:lstStyle/>
        <a:p>
          <a:endParaRPr lang="en-US" sz="1600" b="1"/>
        </a:p>
      </dgm:t>
    </dgm:pt>
    <dgm:pt modelId="{89E929C2-18C4-4D37-BA51-B6152B32D0D9}" type="sibTrans" cxnId="{D202D870-41B1-46F4-9DBD-417C76B37246}">
      <dgm:prSet/>
      <dgm:spPr/>
      <dgm:t>
        <a:bodyPr/>
        <a:lstStyle/>
        <a:p>
          <a:endParaRPr lang="en-US" sz="1600" b="1"/>
        </a:p>
      </dgm:t>
    </dgm:pt>
    <dgm:pt modelId="{AAB3F909-F017-4CBB-B5D7-14AB1BDF8819}">
      <dgm:prSet phldrT="[Text]" custT="1"/>
      <dgm:spPr/>
      <dgm:t>
        <a:bodyPr/>
        <a:lstStyle/>
        <a:p>
          <a:r>
            <a:rPr lang="en-US" sz="1200" b="1" dirty="0"/>
            <a:t>WLAN</a:t>
          </a:r>
        </a:p>
      </dgm:t>
    </dgm:pt>
    <dgm:pt modelId="{ED752150-B32E-4D24-8AB4-382BBA616782}" type="parTrans" cxnId="{50A2C207-040E-4C91-88DA-2187E7A3261C}">
      <dgm:prSet/>
      <dgm:spPr/>
      <dgm:t>
        <a:bodyPr/>
        <a:lstStyle/>
        <a:p>
          <a:endParaRPr lang="en-US" sz="1600" b="1"/>
        </a:p>
      </dgm:t>
    </dgm:pt>
    <dgm:pt modelId="{16249BFD-48C4-4092-AA58-2A75C30F4C90}" type="sibTrans" cxnId="{50A2C207-040E-4C91-88DA-2187E7A3261C}">
      <dgm:prSet/>
      <dgm:spPr/>
      <dgm:t>
        <a:bodyPr/>
        <a:lstStyle/>
        <a:p>
          <a:endParaRPr lang="en-US" sz="1600" b="1"/>
        </a:p>
      </dgm:t>
    </dgm:pt>
    <dgm:pt modelId="{53181879-A831-471E-B160-02D68493959B}">
      <dgm:prSet phldrT="[Text]" custT="1"/>
      <dgm:spPr/>
      <dgm:t>
        <a:bodyPr/>
        <a:lstStyle/>
        <a:p>
          <a:r>
            <a:rPr lang="en-US" sz="1200" b="1" dirty="0"/>
            <a:t>Switch</a:t>
          </a:r>
        </a:p>
      </dgm:t>
    </dgm:pt>
    <dgm:pt modelId="{71877201-4268-42B3-9D32-A71DE0F8CA21}" type="parTrans" cxnId="{2501DB1D-94DF-49A9-B2FE-50ABAF499030}">
      <dgm:prSet/>
      <dgm:spPr/>
      <dgm:t>
        <a:bodyPr/>
        <a:lstStyle/>
        <a:p>
          <a:endParaRPr lang="en-US" sz="1600" b="1"/>
        </a:p>
      </dgm:t>
    </dgm:pt>
    <dgm:pt modelId="{622CF569-87E0-42A7-B471-1DB97F3110B2}" type="sibTrans" cxnId="{2501DB1D-94DF-49A9-B2FE-50ABAF499030}">
      <dgm:prSet/>
      <dgm:spPr/>
      <dgm:t>
        <a:bodyPr/>
        <a:lstStyle/>
        <a:p>
          <a:endParaRPr lang="en-US" sz="1600" b="1"/>
        </a:p>
      </dgm:t>
    </dgm:pt>
    <dgm:pt modelId="{D3516983-F775-4FED-879E-2EF4D2DBE6A3}">
      <dgm:prSet phldrT="[Text]" custT="1"/>
      <dgm:spPr/>
      <dgm:t>
        <a:bodyPr/>
        <a:lstStyle/>
        <a:p>
          <a:r>
            <a:rPr lang="en-US" sz="1200" b="1" dirty="0"/>
            <a:t>Mobile</a:t>
          </a:r>
        </a:p>
      </dgm:t>
    </dgm:pt>
    <dgm:pt modelId="{B65FDF49-3406-454D-ACB1-6EABA0914BD4}" type="parTrans" cxnId="{622E0043-BC99-4E7F-B3B3-B470442036B4}">
      <dgm:prSet/>
      <dgm:spPr/>
      <dgm:t>
        <a:bodyPr/>
        <a:lstStyle/>
        <a:p>
          <a:endParaRPr lang="en-US" sz="1600" b="1"/>
        </a:p>
      </dgm:t>
    </dgm:pt>
    <dgm:pt modelId="{2ABC44B2-C19C-4579-BD37-D1F8D3B25092}" type="sibTrans" cxnId="{622E0043-BC99-4E7F-B3B3-B470442036B4}">
      <dgm:prSet/>
      <dgm:spPr/>
      <dgm:t>
        <a:bodyPr/>
        <a:lstStyle/>
        <a:p>
          <a:endParaRPr lang="en-US" sz="1600" b="1"/>
        </a:p>
      </dgm:t>
    </dgm:pt>
    <dgm:pt modelId="{E7E1EAED-1AAF-4A98-805B-D28E536CE914}">
      <dgm:prSet phldrT="[Text]" custT="1"/>
      <dgm:spPr/>
      <dgm:t>
        <a:bodyPr/>
        <a:lstStyle/>
        <a:p>
          <a:r>
            <a:rPr lang="en-US" sz="1200" b="1" dirty="0"/>
            <a:t>IAM/PAM</a:t>
          </a:r>
        </a:p>
      </dgm:t>
    </dgm:pt>
    <dgm:pt modelId="{78950DF7-CBA1-4512-9EC5-25F885F000C4}" type="parTrans" cxnId="{A5BC9B35-7B0A-4B6F-8B68-A983AD112463}">
      <dgm:prSet/>
      <dgm:spPr/>
      <dgm:t>
        <a:bodyPr/>
        <a:lstStyle/>
        <a:p>
          <a:endParaRPr lang="en-US" sz="1600" b="1"/>
        </a:p>
      </dgm:t>
    </dgm:pt>
    <dgm:pt modelId="{75C6693F-1DAB-4388-9A25-FEEA7E895871}" type="sibTrans" cxnId="{A5BC9B35-7B0A-4B6F-8B68-A983AD112463}">
      <dgm:prSet/>
      <dgm:spPr/>
      <dgm:t>
        <a:bodyPr/>
        <a:lstStyle/>
        <a:p>
          <a:endParaRPr lang="en-US" sz="1600" b="1"/>
        </a:p>
      </dgm:t>
    </dgm:pt>
    <dgm:pt modelId="{418F945D-5969-4559-8667-8C18863ED9EA}" type="pres">
      <dgm:prSet presAssocID="{A7EA8D78-4833-413D-B682-F84B9F094A50}" presName="Name0" presStyleCnt="0">
        <dgm:presLayoutVars>
          <dgm:chMax val="1"/>
          <dgm:dir/>
          <dgm:animLvl val="ctr"/>
          <dgm:resizeHandles val="exact"/>
        </dgm:presLayoutVars>
      </dgm:prSet>
      <dgm:spPr/>
    </dgm:pt>
    <dgm:pt modelId="{13987272-B6CA-43FE-A15B-B3FF081D0F08}" type="pres">
      <dgm:prSet presAssocID="{E6CE96E7-EDD3-4ADB-9617-5DEB6225D56F}" presName="centerShape" presStyleLbl="node0" presStyleIdx="0" presStyleCnt="1"/>
      <dgm:spPr/>
    </dgm:pt>
    <dgm:pt modelId="{6DE63EFD-F44F-485A-919F-1C0132B697C8}" type="pres">
      <dgm:prSet presAssocID="{9B473D14-B715-4AD3-B9F0-25793E101C30}" presName="node" presStyleLbl="node1" presStyleIdx="0" presStyleCnt="9" custScaleX="136264" custScaleY="131646">
        <dgm:presLayoutVars>
          <dgm:bulletEnabled val="1"/>
        </dgm:presLayoutVars>
      </dgm:prSet>
      <dgm:spPr/>
    </dgm:pt>
    <dgm:pt modelId="{B88B896A-D34B-4305-9EB9-E5C21B529597}" type="pres">
      <dgm:prSet presAssocID="{9B473D14-B715-4AD3-B9F0-25793E101C30}" presName="dummy" presStyleCnt="0"/>
      <dgm:spPr/>
    </dgm:pt>
    <dgm:pt modelId="{8E6AE7CD-D3DF-45D9-903E-B168DE278377}" type="pres">
      <dgm:prSet presAssocID="{1E0E9D6A-2234-46F1-8C03-6B9546118096}" presName="sibTrans" presStyleLbl="sibTrans2D1" presStyleIdx="0" presStyleCnt="9"/>
      <dgm:spPr/>
    </dgm:pt>
    <dgm:pt modelId="{8732481B-663C-4766-AD9E-F57410F53EB3}" type="pres">
      <dgm:prSet presAssocID="{5AE5A27F-D915-4994-A166-0625AFC57746}" presName="node" presStyleLbl="node1" presStyleIdx="1" presStyleCnt="9" custScaleX="136264" custScaleY="131646">
        <dgm:presLayoutVars>
          <dgm:bulletEnabled val="1"/>
        </dgm:presLayoutVars>
      </dgm:prSet>
      <dgm:spPr/>
    </dgm:pt>
    <dgm:pt modelId="{1C286B12-DD70-4FF2-8120-77FF200FCF6B}" type="pres">
      <dgm:prSet presAssocID="{5AE5A27F-D915-4994-A166-0625AFC57746}" presName="dummy" presStyleCnt="0"/>
      <dgm:spPr/>
    </dgm:pt>
    <dgm:pt modelId="{EFECE8CC-B8EC-433D-BDF6-15D9D4307744}" type="pres">
      <dgm:prSet presAssocID="{B46AFF24-7637-4216-B99A-3D323A3091D2}" presName="sibTrans" presStyleLbl="sibTrans2D1" presStyleIdx="1" presStyleCnt="9"/>
      <dgm:spPr/>
    </dgm:pt>
    <dgm:pt modelId="{F911832D-4B53-4205-9BA0-DC330E07BF29}" type="pres">
      <dgm:prSet presAssocID="{5D60C72F-A386-4430-AE89-D166FA19817D}" presName="node" presStyleLbl="node1" presStyleIdx="2" presStyleCnt="9" custScaleX="136264" custScaleY="131646">
        <dgm:presLayoutVars>
          <dgm:bulletEnabled val="1"/>
        </dgm:presLayoutVars>
      </dgm:prSet>
      <dgm:spPr/>
    </dgm:pt>
    <dgm:pt modelId="{F0934728-A180-498E-AEBD-C3CE2A75C1AF}" type="pres">
      <dgm:prSet presAssocID="{5D60C72F-A386-4430-AE89-D166FA19817D}" presName="dummy" presStyleCnt="0"/>
      <dgm:spPr/>
    </dgm:pt>
    <dgm:pt modelId="{EBD83B05-8796-418D-8656-5D15DB865611}" type="pres">
      <dgm:prSet presAssocID="{CAF30E11-CAB0-4B9C-9D57-3C634E60EA6E}" presName="sibTrans" presStyleLbl="sibTrans2D1" presStyleIdx="2" presStyleCnt="9"/>
      <dgm:spPr/>
    </dgm:pt>
    <dgm:pt modelId="{218D92F3-DC60-449E-934C-4787A9F6D264}" type="pres">
      <dgm:prSet presAssocID="{8D1CC8DB-2831-42E2-BBE9-6304CF266BDF}" presName="node" presStyleLbl="node1" presStyleIdx="3" presStyleCnt="9" custScaleX="136264" custScaleY="131646">
        <dgm:presLayoutVars>
          <dgm:bulletEnabled val="1"/>
        </dgm:presLayoutVars>
      </dgm:prSet>
      <dgm:spPr/>
    </dgm:pt>
    <dgm:pt modelId="{70E8927E-AC63-4057-8AD7-AA0884F9FE69}" type="pres">
      <dgm:prSet presAssocID="{8D1CC8DB-2831-42E2-BBE9-6304CF266BDF}" presName="dummy" presStyleCnt="0"/>
      <dgm:spPr/>
    </dgm:pt>
    <dgm:pt modelId="{3F12CC3F-1ED3-411E-8596-8EA1E3A25FE5}" type="pres">
      <dgm:prSet presAssocID="{9CBEAD30-5961-44D2-9493-9EAAEFC55BDD}" presName="sibTrans" presStyleLbl="sibTrans2D1" presStyleIdx="3" presStyleCnt="9"/>
      <dgm:spPr/>
    </dgm:pt>
    <dgm:pt modelId="{39AD66DD-C0F2-45E8-A4A5-298EC9839868}" type="pres">
      <dgm:prSet presAssocID="{DEA95E1C-0596-4BAB-B74E-22D3B34974E0}" presName="node" presStyleLbl="node1" presStyleIdx="4" presStyleCnt="9" custScaleX="136264" custScaleY="131646">
        <dgm:presLayoutVars>
          <dgm:bulletEnabled val="1"/>
        </dgm:presLayoutVars>
      </dgm:prSet>
      <dgm:spPr/>
    </dgm:pt>
    <dgm:pt modelId="{73ADF944-48D9-4D49-B9B0-69B45086666B}" type="pres">
      <dgm:prSet presAssocID="{DEA95E1C-0596-4BAB-B74E-22D3B34974E0}" presName="dummy" presStyleCnt="0"/>
      <dgm:spPr/>
    </dgm:pt>
    <dgm:pt modelId="{86227132-40A1-4221-9A44-D02343937CBC}" type="pres">
      <dgm:prSet presAssocID="{89E929C2-18C4-4D37-BA51-B6152B32D0D9}" presName="sibTrans" presStyleLbl="sibTrans2D1" presStyleIdx="4" presStyleCnt="9"/>
      <dgm:spPr/>
    </dgm:pt>
    <dgm:pt modelId="{187B889E-B414-420A-B093-A7B986B00DB2}" type="pres">
      <dgm:prSet presAssocID="{AAB3F909-F017-4CBB-B5D7-14AB1BDF8819}" presName="node" presStyleLbl="node1" presStyleIdx="5" presStyleCnt="9" custScaleX="136264" custScaleY="131646">
        <dgm:presLayoutVars>
          <dgm:bulletEnabled val="1"/>
        </dgm:presLayoutVars>
      </dgm:prSet>
      <dgm:spPr/>
    </dgm:pt>
    <dgm:pt modelId="{5B931124-7947-450F-92B2-FF7705D91305}" type="pres">
      <dgm:prSet presAssocID="{AAB3F909-F017-4CBB-B5D7-14AB1BDF8819}" presName="dummy" presStyleCnt="0"/>
      <dgm:spPr/>
    </dgm:pt>
    <dgm:pt modelId="{6C0DE098-20DE-4FA1-AC86-80ABFAEEB5A5}" type="pres">
      <dgm:prSet presAssocID="{16249BFD-48C4-4092-AA58-2A75C30F4C90}" presName="sibTrans" presStyleLbl="sibTrans2D1" presStyleIdx="5" presStyleCnt="9"/>
      <dgm:spPr/>
    </dgm:pt>
    <dgm:pt modelId="{2E21A23B-1E0A-46E8-89DA-6E970AFA55CA}" type="pres">
      <dgm:prSet presAssocID="{53181879-A831-471E-B160-02D68493959B}" presName="node" presStyleLbl="node1" presStyleIdx="6" presStyleCnt="9" custScaleX="136264" custScaleY="131646">
        <dgm:presLayoutVars>
          <dgm:bulletEnabled val="1"/>
        </dgm:presLayoutVars>
      </dgm:prSet>
      <dgm:spPr/>
    </dgm:pt>
    <dgm:pt modelId="{49D648C1-B917-4B6E-8255-7E6277D0AE73}" type="pres">
      <dgm:prSet presAssocID="{53181879-A831-471E-B160-02D68493959B}" presName="dummy" presStyleCnt="0"/>
      <dgm:spPr/>
    </dgm:pt>
    <dgm:pt modelId="{ADBFC7DC-8506-4275-B5F3-FB31CEA849DB}" type="pres">
      <dgm:prSet presAssocID="{622CF569-87E0-42A7-B471-1DB97F3110B2}" presName="sibTrans" presStyleLbl="sibTrans2D1" presStyleIdx="6" presStyleCnt="9"/>
      <dgm:spPr/>
    </dgm:pt>
    <dgm:pt modelId="{A01EBC0B-1AF5-4961-A84E-CD46F2FBF517}" type="pres">
      <dgm:prSet presAssocID="{D3516983-F775-4FED-879E-2EF4D2DBE6A3}" presName="node" presStyleLbl="node1" presStyleIdx="7" presStyleCnt="9" custScaleX="136264" custScaleY="131646">
        <dgm:presLayoutVars>
          <dgm:bulletEnabled val="1"/>
        </dgm:presLayoutVars>
      </dgm:prSet>
      <dgm:spPr/>
    </dgm:pt>
    <dgm:pt modelId="{A006DBEF-930A-4512-AE02-4B0DB78AE872}" type="pres">
      <dgm:prSet presAssocID="{D3516983-F775-4FED-879E-2EF4D2DBE6A3}" presName="dummy" presStyleCnt="0"/>
      <dgm:spPr/>
    </dgm:pt>
    <dgm:pt modelId="{4DB6AA92-C3A0-4DCA-A901-95A2F877EE5D}" type="pres">
      <dgm:prSet presAssocID="{2ABC44B2-C19C-4579-BD37-D1F8D3B25092}" presName="sibTrans" presStyleLbl="sibTrans2D1" presStyleIdx="7" presStyleCnt="9"/>
      <dgm:spPr/>
    </dgm:pt>
    <dgm:pt modelId="{1ECAC62B-56B8-4345-ACAA-16A94EF585DC}" type="pres">
      <dgm:prSet presAssocID="{E7E1EAED-1AAF-4A98-805B-D28E536CE914}" presName="node" presStyleLbl="node1" presStyleIdx="8" presStyleCnt="9" custScaleX="136264" custScaleY="131646">
        <dgm:presLayoutVars>
          <dgm:bulletEnabled val="1"/>
        </dgm:presLayoutVars>
      </dgm:prSet>
      <dgm:spPr/>
    </dgm:pt>
    <dgm:pt modelId="{8DC2DCA1-499E-4175-A9D3-921168173824}" type="pres">
      <dgm:prSet presAssocID="{E7E1EAED-1AAF-4A98-805B-D28E536CE914}" presName="dummy" presStyleCnt="0"/>
      <dgm:spPr/>
    </dgm:pt>
    <dgm:pt modelId="{5A70C904-E8A3-432C-82C5-0D2A6391FCA1}" type="pres">
      <dgm:prSet presAssocID="{75C6693F-1DAB-4388-9A25-FEEA7E895871}" presName="sibTrans" presStyleLbl="sibTrans2D1" presStyleIdx="8" presStyleCnt="9"/>
      <dgm:spPr/>
    </dgm:pt>
  </dgm:ptLst>
  <dgm:cxnLst>
    <dgm:cxn modelId="{50A2C207-040E-4C91-88DA-2187E7A3261C}" srcId="{E6CE96E7-EDD3-4ADB-9617-5DEB6225D56F}" destId="{AAB3F909-F017-4CBB-B5D7-14AB1BDF8819}" srcOrd="5" destOrd="0" parTransId="{ED752150-B32E-4D24-8AB4-382BBA616782}" sibTransId="{16249BFD-48C4-4092-AA58-2A75C30F4C90}"/>
    <dgm:cxn modelId="{AE454110-C2B9-47B3-9D72-9447F607E639}" type="presOf" srcId="{B46AFF24-7637-4216-B99A-3D323A3091D2}" destId="{EFECE8CC-B8EC-433D-BDF6-15D9D4307744}" srcOrd="0" destOrd="0" presId="urn:microsoft.com/office/officeart/2005/8/layout/radial6"/>
    <dgm:cxn modelId="{2501DB1D-94DF-49A9-B2FE-50ABAF499030}" srcId="{E6CE96E7-EDD3-4ADB-9617-5DEB6225D56F}" destId="{53181879-A831-471E-B160-02D68493959B}" srcOrd="6" destOrd="0" parTransId="{71877201-4268-42B3-9D32-A71DE0F8CA21}" sibTransId="{622CF569-87E0-42A7-B471-1DB97F3110B2}"/>
    <dgm:cxn modelId="{D8FDFB27-1EAC-4E72-AACE-B61BC0E4D55E}" type="presOf" srcId="{9B473D14-B715-4AD3-B9F0-25793E101C30}" destId="{6DE63EFD-F44F-485A-919F-1C0132B697C8}" srcOrd="0" destOrd="0" presId="urn:microsoft.com/office/officeart/2005/8/layout/radial6"/>
    <dgm:cxn modelId="{815A362B-E4A9-41EB-9215-1322148FFFE8}" type="presOf" srcId="{53181879-A831-471E-B160-02D68493959B}" destId="{2E21A23B-1E0A-46E8-89DA-6E970AFA55CA}" srcOrd="0" destOrd="0" presId="urn:microsoft.com/office/officeart/2005/8/layout/radial6"/>
    <dgm:cxn modelId="{A5BC9B35-7B0A-4B6F-8B68-A983AD112463}" srcId="{E6CE96E7-EDD3-4ADB-9617-5DEB6225D56F}" destId="{E7E1EAED-1AAF-4A98-805B-D28E536CE914}" srcOrd="8" destOrd="0" parTransId="{78950DF7-CBA1-4512-9EC5-25F885F000C4}" sibTransId="{75C6693F-1DAB-4388-9A25-FEEA7E895871}"/>
    <dgm:cxn modelId="{CDD3B941-5D99-4A5B-AEDF-2973D07937B2}" type="presOf" srcId="{75C6693F-1DAB-4388-9A25-FEEA7E895871}" destId="{5A70C904-E8A3-432C-82C5-0D2A6391FCA1}" srcOrd="0" destOrd="0" presId="urn:microsoft.com/office/officeart/2005/8/layout/radial6"/>
    <dgm:cxn modelId="{622E0043-BC99-4E7F-B3B3-B470442036B4}" srcId="{E6CE96E7-EDD3-4ADB-9617-5DEB6225D56F}" destId="{D3516983-F775-4FED-879E-2EF4D2DBE6A3}" srcOrd="7" destOrd="0" parTransId="{B65FDF49-3406-454D-ACB1-6EABA0914BD4}" sibTransId="{2ABC44B2-C19C-4579-BD37-D1F8D3B25092}"/>
    <dgm:cxn modelId="{BF47E045-26F1-49EF-904A-C034B6261EAF}" type="presOf" srcId="{CAF30E11-CAB0-4B9C-9D57-3C634E60EA6E}" destId="{EBD83B05-8796-418D-8656-5D15DB865611}" srcOrd="0" destOrd="0" presId="urn:microsoft.com/office/officeart/2005/8/layout/radial6"/>
    <dgm:cxn modelId="{BC58F547-BCED-4469-8A10-10DF772EE30D}" type="presOf" srcId="{E6CE96E7-EDD3-4ADB-9617-5DEB6225D56F}" destId="{13987272-B6CA-43FE-A15B-B3FF081D0F08}" srcOrd="0" destOrd="0" presId="urn:microsoft.com/office/officeart/2005/8/layout/radial6"/>
    <dgm:cxn modelId="{F63C8A62-6E73-4144-9B16-5FA4A1A6C1A5}" type="presOf" srcId="{16249BFD-48C4-4092-AA58-2A75C30F4C90}" destId="{6C0DE098-20DE-4FA1-AC86-80ABFAEEB5A5}" srcOrd="0" destOrd="0" presId="urn:microsoft.com/office/officeart/2005/8/layout/radial6"/>
    <dgm:cxn modelId="{AE304869-48DD-4CD0-A404-98053C97250A}" type="presOf" srcId="{2ABC44B2-C19C-4579-BD37-D1F8D3B25092}" destId="{4DB6AA92-C3A0-4DCA-A901-95A2F877EE5D}" srcOrd="0" destOrd="0" presId="urn:microsoft.com/office/officeart/2005/8/layout/radial6"/>
    <dgm:cxn modelId="{18E6986D-58D7-44E8-921A-5CB508865D32}" type="presOf" srcId="{1E0E9D6A-2234-46F1-8C03-6B9546118096}" destId="{8E6AE7CD-D3DF-45D9-903E-B168DE278377}" srcOrd="0" destOrd="0" presId="urn:microsoft.com/office/officeart/2005/8/layout/radial6"/>
    <dgm:cxn modelId="{D202D870-41B1-46F4-9DBD-417C76B37246}" srcId="{E6CE96E7-EDD3-4ADB-9617-5DEB6225D56F}" destId="{DEA95E1C-0596-4BAB-B74E-22D3B34974E0}" srcOrd="4" destOrd="0" parTransId="{3F816529-18F7-4217-A9D5-F5A79694ACD9}" sibTransId="{89E929C2-18C4-4D37-BA51-B6152B32D0D9}"/>
    <dgm:cxn modelId="{88569478-21CE-493F-A7EC-2D1DB6794EB4}" type="presOf" srcId="{DEA95E1C-0596-4BAB-B74E-22D3B34974E0}" destId="{39AD66DD-C0F2-45E8-A4A5-298EC9839868}" srcOrd="0" destOrd="0" presId="urn:microsoft.com/office/officeart/2005/8/layout/radial6"/>
    <dgm:cxn modelId="{2BA0AF7C-43CE-4687-A434-DE39AEFBCBDC}" srcId="{E6CE96E7-EDD3-4ADB-9617-5DEB6225D56F}" destId="{5D60C72F-A386-4430-AE89-D166FA19817D}" srcOrd="2" destOrd="0" parTransId="{BCF395AB-CCC8-4A92-B722-DF14ACBD74F3}" sibTransId="{CAF30E11-CAB0-4B9C-9D57-3C634E60EA6E}"/>
    <dgm:cxn modelId="{C4A7018A-212D-44B2-B9C0-09E88E089774}" type="presOf" srcId="{D3516983-F775-4FED-879E-2EF4D2DBE6A3}" destId="{A01EBC0B-1AF5-4961-A84E-CD46F2FBF517}" srcOrd="0" destOrd="0" presId="urn:microsoft.com/office/officeart/2005/8/layout/radial6"/>
    <dgm:cxn modelId="{BCB32095-FA15-4713-A361-151EB24B853F}" srcId="{E6CE96E7-EDD3-4ADB-9617-5DEB6225D56F}" destId="{8D1CC8DB-2831-42E2-BBE9-6304CF266BDF}" srcOrd="3" destOrd="0" parTransId="{0B1FCDE4-BBBB-4F3D-BB2A-AAD55D5FD60B}" sibTransId="{9CBEAD30-5961-44D2-9493-9EAAEFC55BDD}"/>
    <dgm:cxn modelId="{1D734A98-2C8F-49BC-952A-0EFD084E3977}" type="presOf" srcId="{5D60C72F-A386-4430-AE89-D166FA19817D}" destId="{F911832D-4B53-4205-9BA0-DC330E07BF29}" srcOrd="0" destOrd="0" presId="urn:microsoft.com/office/officeart/2005/8/layout/radial6"/>
    <dgm:cxn modelId="{FC7B01A9-1AF8-476A-A947-19BB5290CF19}" type="presOf" srcId="{E7E1EAED-1AAF-4A98-805B-D28E536CE914}" destId="{1ECAC62B-56B8-4345-ACAA-16A94EF585DC}" srcOrd="0" destOrd="0" presId="urn:microsoft.com/office/officeart/2005/8/layout/radial6"/>
    <dgm:cxn modelId="{E74E9EA9-2803-4892-A42F-28364E3CF2A8}" type="presOf" srcId="{8D1CC8DB-2831-42E2-BBE9-6304CF266BDF}" destId="{218D92F3-DC60-449E-934C-4787A9F6D264}" srcOrd="0" destOrd="0" presId="urn:microsoft.com/office/officeart/2005/8/layout/radial6"/>
    <dgm:cxn modelId="{F93F2DB6-1474-4007-85FC-36530F7EC16A}" type="presOf" srcId="{AAB3F909-F017-4CBB-B5D7-14AB1BDF8819}" destId="{187B889E-B414-420A-B093-A7B986B00DB2}" srcOrd="0" destOrd="0" presId="urn:microsoft.com/office/officeart/2005/8/layout/radial6"/>
    <dgm:cxn modelId="{088E55BF-CBC0-4211-9378-E7E6F82EC00D}" srcId="{E6CE96E7-EDD3-4ADB-9617-5DEB6225D56F}" destId="{5AE5A27F-D915-4994-A166-0625AFC57746}" srcOrd="1" destOrd="0" parTransId="{235AD375-5AA3-407E-AC11-8EA5D48180A1}" sibTransId="{B46AFF24-7637-4216-B99A-3D323A3091D2}"/>
    <dgm:cxn modelId="{53C560C5-4DCB-4911-9DDB-71F4E9697DC3}" type="presOf" srcId="{A7EA8D78-4833-413D-B682-F84B9F094A50}" destId="{418F945D-5969-4559-8667-8C18863ED9EA}" srcOrd="0" destOrd="0" presId="urn:microsoft.com/office/officeart/2005/8/layout/radial6"/>
    <dgm:cxn modelId="{11D25AD4-47E3-4450-B769-23E0CD6B1B92}" type="presOf" srcId="{89E929C2-18C4-4D37-BA51-B6152B32D0D9}" destId="{86227132-40A1-4221-9A44-D02343937CBC}" srcOrd="0" destOrd="0" presId="urn:microsoft.com/office/officeart/2005/8/layout/radial6"/>
    <dgm:cxn modelId="{4D2A23D8-EF7A-49DD-A1AA-3C694BC31C05}" srcId="{E6CE96E7-EDD3-4ADB-9617-5DEB6225D56F}" destId="{9B473D14-B715-4AD3-B9F0-25793E101C30}" srcOrd="0" destOrd="0" parTransId="{096F914A-1FDB-4344-98A2-2738B2976103}" sibTransId="{1E0E9D6A-2234-46F1-8C03-6B9546118096}"/>
    <dgm:cxn modelId="{BE9784DA-4299-4087-828F-7053BA57895B}" srcId="{A7EA8D78-4833-413D-B682-F84B9F094A50}" destId="{E6CE96E7-EDD3-4ADB-9617-5DEB6225D56F}" srcOrd="0" destOrd="0" parTransId="{6B4BB80D-F9D9-42D3-A3E0-AE9ABBBA085F}" sibTransId="{B34E5489-D536-4DF7-B59D-EE2B5998CB52}"/>
    <dgm:cxn modelId="{E72E7BDB-A154-473E-84E2-3D40D8820C95}" type="presOf" srcId="{622CF569-87E0-42A7-B471-1DB97F3110B2}" destId="{ADBFC7DC-8506-4275-B5F3-FB31CEA849DB}" srcOrd="0" destOrd="0" presId="urn:microsoft.com/office/officeart/2005/8/layout/radial6"/>
    <dgm:cxn modelId="{ED5AB8E3-3ACB-4539-AB55-C51DC84BE2F2}" type="presOf" srcId="{9CBEAD30-5961-44D2-9493-9EAAEFC55BDD}" destId="{3F12CC3F-1ED3-411E-8596-8EA1E3A25FE5}" srcOrd="0" destOrd="0" presId="urn:microsoft.com/office/officeart/2005/8/layout/radial6"/>
    <dgm:cxn modelId="{6C53D2EF-CF4C-480C-8969-2DC961346C24}" type="presOf" srcId="{5AE5A27F-D915-4994-A166-0625AFC57746}" destId="{8732481B-663C-4766-AD9E-F57410F53EB3}" srcOrd="0" destOrd="0" presId="urn:microsoft.com/office/officeart/2005/8/layout/radial6"/>
    <dgm:cxn modelId="{DBC477B6-F5B2-4214-B7E6-213E2FAD1B10}" type="presParOf" srcId="{418F945D-5969-4559-8667-8C18863ED9EA}" destId="{13987272-B6CA-43FE-A15B-B3FF081D0F08}" srcOrd="0" destOrd="0" presId="urn:microsoft.com/office/officeart/2005/8/layout/radial6"/>
    <dgm:cxn modelId="{28090B4F-AE31-4378-A267-9214E297EA5A}" type="presParOf" srcId="{418F945D-5969-4559-8667-8C18863ED9EA}" destId="{6DE63EFD-F44F-485A-919F-1C0132B697C8}" srcOrd="1" destOrd="0" presId="urn:microsoft.com/office/officeart/2005/8/layout/radial6"/>
    <dgm:cxn modelId="{F0722FE5-40D2-4919-906B-66EA238FAADA}" type="presParOf" srcId="{418F945D-5969-4559-8667-8C18863ED9EA}" destId="{B88B896A-D34B-4305-9EB9-E5C21B529597}" srcOrd="2" destOrd="0" presId="urn:microsoft.com/office/officeart/2005/8/layout/radial6"/>
    <dgm:cxn modelId="{157CF0EE-576E-4768-87D1-04CE24CBAC3F}" type="presParOf" srcId="{418F945D-5969-4559-8667-8C18863ED9EA}" destId="{8E6AE7CD-D3DF-45D9-903E-B168DE278377}" srcOrd="3" destOrd="0" presId="urn:microsoft.com/office/officeart/2005/8/layout/radial6"/>
    <dgm:cxn modelId="{ECE45800-DD25-4823-AC5F-0E23759ECD67}" type="presParOf" srcId="{418F945D-5969-4559-8667-8C18863ED9EA}" destId="{8732481B-663C-4766-AD9E-F57410F53EB3}" srcOrd="4" destOrd="0" presId="urn:microsoft.com/office/officeart/2005/8/layout/radial6"/>
    <dgm:cxn modelId="{E86DA5CE-786C-4D10-B016-2A6FDA7D30C1}" type="presParOf" srcId="{418F945D-5969-4559-8667-8C18863ED9EA}" destId="{1C286B12-DD70-4FF2-8120-77FF200FCF6B}" srcOrd="5" destOrd="0" presId="urn:microsoft.com/office/officeart/2005/8/layout/radial6"/>
    <dgm:cxn modelId="{F40C623B-7940-47AD-92D3-1BE9B648B057}" type="presParOf" srcId="{418F945D-5969-4559-8667-8C18863ED9EA}" destId="{EFECE8CC-B8EC-433D-BDF6-15D9D4307744}" srcOrd="6" destOrd="0" presId="urn:microsoft.com/office/officeart/2005/8/layout/radial6"/>
    <dgm:cxn modelId="{822173B5-DD95-43EE-90AB-AF91E4349F28}" type="presParOf" srcId="{418F945D-5969-4559-8667-8C18863ED9EA}" destId="{F911832D-4B53-4205-9BA0-DC330E07BF29}" srcOrd="7" destOrd="0" presId="urn:microsoft.com/office/officeart/2005/8/layout/radial6"/>
    <dgm:cxn modelId="{1A811F18-3662-49AE-867B-18993DD57128}" type="presParOf" srcId="{418F945D-5969-4559-8667-8C18863ED9EA}" destId="{F0934728-A180-498E-AEBD-C3CE2A75C1AF}" srcOrd="8" destOrd="0" presId="urn:microsoft.com/office/officeart/2005/8/layout/radial6"/>
    <dgm:cxn modelId="{B4EF6155-F48F-46CD-8358-9EB8F911539A}" type="presParOf" srcId="{418F945D-5969-4559-8667-8C18863ED9EA}" destId="{EBD83B05-8796-418D-8656-5D15DB865611}" srcOrd="9" destOrd="0" presId="urn:microsoft.com/office/officeart/2005/8/layout/radial6"/>
    <dgm:cxn modelId="{6709605D-0CDE-4415-B0D4-D5456A2CA1C7}" type="presParOf" srcId="{418F945D-5969-4559-8667-8C18863ED9EA}" destId="{218D92F3-DC60-449E-934C-4787A9F6D264}" srcOrd="10" destOrd="0" presId="urn:microsoft.com/office/officeart/2005/8/layout/radial6"/>
    <dgm:cxn modelId="{0A964F86-808E-4686-B508-F2585A2404D7}" type="presParOf" srcId="{418F945D-5969-4559-8667-8C18863ED9EA}" destId="{70E8927E-AC63-4057-8AD7-AA0884F9FE69}" srcOrd="11" destOrd="0" presId="urn:microsoft.com/office/officeart/2005/8/layout/radial6"/>
    <dgm:cxn modelId="{3A347725-B26F-4A44-A496-8E01054F128F}" type="presParOf" srcId="{418F945D-5969-4559-8667-8C18863ED9EA}" destId="{3F12CC3F-1ED3-411E-8596-8EA1E3A25FE5}" srcOrd="12" destOrd="0" presId="urn:microsoft.com/office/officeart/2005/8/layout/radial6"/>
    <dgm:cxn modelId="{158FC190-B9CD-407B-8418-BA15C61B9886}" type="presParOf" srcId="{418F945D-5969-4559-8667-8C18863ED9EA}" destId="{39AD66DD-C0F2-45E8-A4A5-298EC9839868}" srcOrd="13" destOrd="0" presId="urn:microsoft.com/office/officeart/2005/8/layout/radial6"/>
    <dgm:cxn modelId="{1C473D14-11B7-4023-94DE-8ADA47510C36}" type="presParOf" srcId="{418F945D-5969-4559-8667-8C18863ED9EA}" destId="{73ADF944-48D9-4D49-B9B0-69B45086666B}" srcOrd="14" destOrd="0" presId="urn:microsoft.com/office/officeart/2005/8/layout/radial6"/>
    <dgm:cxn modelId="{F8B7B147-2313-4385-9D0F-86895018B549}" type="presParOf" srcId="{418F945D-5969-4559-8667-8C18863ED9EA}" destId="{86227132-40A1-4221-9A44-D02343937CBC}" srcOrd="15" destOrd="0" presId="urn:microsoft.com/office/officeart/2005/8/layout/radial6"/>
    <dgm:cxn modelId="{10D557DB-8B32-4C59-8508-93C67B37D794}" type="presParOf" srcId="{418F945D-5969-4559-8667-8C18863ED9EA}" destId="{187B889E-B414-420A-B093-A7B986B00DB2}" srcOrd="16" destOrd="0" presId="urn:microsoft.com/office/officeart/2005/8/layout/radial6"/>
    <dgm:cxn modelId="{266249CB-8749-4541-B7ED-3DE0609C3A8D}" type="presParOf" srcId="{418F945D-5969-4559-8667-8C18863ED9EA}" destId="{5B931124-7947-450F-92B2-FF7705D91305}" srcOrd="17" destOrd="0" presId="urn:microsoft.com/office/officeart/2005/8/layout/radial6"/>
    <dgm:cxn modelId="{067EF5BD-81EB-4062-9979-9DB115EEAF4E}" type="presParOf" srcId="{418F945D-5969-4559-8667-8C18863ED9EA}" destId="{6C0DE098-20DE-4FA1-AC86-80ABFAEEB5A5}" srcOrd="18" destOrd="0" presId="urn:microsoft.com/office/officeart/2005/8/layout/radial6"/>
    <dgm:cxn modelId="{87D7A745-9FF6-43F9-A04E-5910C135653F}" type="presParOf" srcId="{418F945D-5969-4559-8667-8C18863ED9EA}" destId="{2E21A23B-1E0A-46E8-89DA-6E970AFA55CA}" srcOrd="19" destOrd="0" presId="urn:microsoft.com/office/officeart/2005/8/layout/radial6"/>
    <dgm:cxn modelId="{F1082673-14B9-4213-8CC8-56A2DA72909C}" type="presParOf" srcId="{418F945D-5969-4559-8667-8C18863ED9EA}" destId="{49D648C1-B917-4B6E-8255-7E6277D0AE73}" srcOrd="20" destOrd="0" presId="urn:microsoft.com/office/officeart/2005/8/layout/radial6"/>
    <dgm:cxn modelId="{C496E02C-C4AB-4A5A-A517-6C514E4D8EA9}" type="presParOf" srcId="{418F945D-5969-4559-8667-8C18863ED9EA}" destId="{ADBFC7DC-8506-4275-B5F3-FB31CEA849DB}" srcOrd="21" destOrd="0" presId="urn:microsoft.com/office/officeart/2005/8/layout/radial6"/>
    <dgm:cxn modelId="{F6864EFB-28E6-4D81-A127-EDFF3492147D}" type="presParOf" srcId="{418F945D-5969-4559-8667-8C18863ED9EA}" destId="{A01EBC0B-1AF5-4961-A84E-CD46F2FBF517}" srcOrd="22" destOrd="0" presId="urn:microsoft.com/office/officeart/2005/8/layout/radial6"/>
    <dgm:cxn modelId="{03815E6F-EE0B-4958-B647-AE8285D27F09}" type="presParOf" srcId="{418F945D-5969-4559-8667-8C18863ED9EA}" destId="{A006DBEF-930A-4512-AE02-4B0DB78AE872}" srcOrd="23" destOrd="0" presId="urn:microsoft.com/office/officeart/2005/8/layout/radial6"/>
    <dgm:cxn modelId="{80CBB99F-9FB4-4C60-AC40-91EF082A1425}" type="presParOf" srcId="{418F945D-5969-4559-8667-8C18863ED9EA}" destId="{4DB6AA92-C3A0-4DCA-A901-95A2F877EE5D}" srcOrd="24" destOrd="0" presId="urn:microsoft.com/office/officeart/2005/8/layout/radial6"/>
    <dgm:cxn modelId="{F258CF56-E72A-4D0A-B793-FAF8950D9CCE}" type="presParOf" srcId="{418F945D-5969-4559-8667-8C18863ED9EA}" destId="{1ECAC62B-56B8-4345-ACAA-16A94EF585DC}" srcOrd="25" destOrd="0" presId="urn:microsoft.com/office/officeart/2005/8/layout/radial6"/>
    <dgm:cxn modelId="{F82A3BB1-AB20-44C1-85C7-E6CB4784565F}" type="presParOf" srcId="{418F945D-5969-4559-8667-8C18863ED9EA}" destId="{8DC2DCA1-499E-4175-A9D3-921168173824}" srcOrd="26" destOrd="0" presId="urn:microsoft.com/office/officeart/2005/8/layout/radial6"/>
    <dgm:cxn modelId="{41A08169-85FC-40C4-80EB-E1CEC3AF36FC}" type="presParOf" srcId="{418F945D-5969-4559-8667-8C18863ED9EA}" destId="{5A70C904-E8A3-432C-82C5-0D2A6391FCA1}"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C904-E8A3-432C-82C5-0D2A6391FCA1}">
      <dsp:nvSpPr>
        <dsp:cNvPr id="0" name=""/>
        <dsp:cNvSpPr/>
      </dsp:nvSpPr>
      <dsp:spPr>
        <a:xfrm>
          <a:off x="2080209" y="403102"/>
          <a:ext cx="4069181" cy="4069181"/>
        </a:xfrm>
        <a:prstGeom prst="blockArc">
          <a:avLst>
            <a:gd name="adj1" fmla="val 13800000"/>
            <a:gd name="adj2" fmla="val 16200000"/>
            <a:gd name="adj3" fmla="val 3061"/>
          </a:avLst>
        </a:prstGeom>
        <a:solidFill>
          <a:schemeClr val="accent2">
            <a:hueOff val="-8973853"/>
            <a:satOff val="-5764"/>
            <a:lumOff val="1078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DB6AA92-C3A0-4DCA-A901-95A2F877EE5D}">
      <dsp:nvSpPr>
        <dsp:cNvPr id="0" name=""/>
        <dsp:cNvSpPr/>
      </dsp:nvSpPr>
      <dsp:spPr>
        <a:xfrm>
          <a:off x="2080209" y="403102"/>
          <a:ext cx="4069181" cy="4069181"/>
        </a:xfrm>
        <a:prstGeom prst="blockArc">
          <a:avLst>
            <a:gd name="adj1" fmla="val 11400000"/>
            <a:gd name="adj2" fmla="val 13800000"/>
            <a:gd name="adj3" fmla="val 3061"/>
          </a:avLst>
        </a:prstGeom>
        <a:solidFill>
          <a:schemeClr val="accent2">
            <a:hueOff val="-7852122"/>
            <a:satOff val="-5043"/>
            <a:lumOff val="943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DBFC7DC-8506-4275-B5F3-FB31CEA849DB}">
      <dsp:nvSpPr>
        <dsp:cNvPr id="0" name=""/>
        <dsp:cNvSpPr/>
      </dsp:nvSpPr>
      <dsp:spPr>
        <a:xfrm>
          <a:off x="2080209" y="403102"/>
          <a:ext cx="4069181" cy="4069181"/>
        </a:xfrm>
        <a:prstGeom prst="blockArc">
          <a:avLst>
            <a:gd name="adj1" fmla="val 9000000"/>
            <a:gd name="adj2" fmla="val 11400000"/>
            <a:gd name="adj3" fmla="val 3061"/>
          </a:avLst>
        </a:prstGeom>
        <a:solidFill>
          <a:schemeClr val="accent2">
            <a:hueOff val="-6730390"/>
            <a:satOff val="-4323"/>
            <a:lumOff val="808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C0DE098-20DE-4FA1-AC86-80ABFAEEB5A5}">
      <dsp:nvSpPr>
        <dsp:cNvPr id="0" name=""/>
        <dsp:cNvSpPr/>
      </dsp:nvSpPr>
      <dsp:spPr>
        <a:xfrm>
          <a:off x="2080209" y="403102"/>
          <a:ext cx="4069181" cy="4069181"/>
        </a:xfrm>
        <a:prstGeom prst="blockArc">
          <a:avLst>
            <a:gd name="adj1" fmla="val 6600000"/>
            <a:gd name="adj2" fmla="val 9000000"/>
            <a:gd name="adj3" fmla="val 3061"/>
          </a:avLst>
        </a:prstGeom>
        <a:solidFill>
          <a:schemeClr val="accent2">
            <a:hueOff val="-5608658"/>
            <a:satOff val="-3602"/>
            <a:lumOff val="674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6227132-40A1-4221-9A44-D02343937CBC}">
      <dsp:nvSpPr>
        <dsp:cNvPr id="0" name=""/>
        <dsp:cNvSpPr/>
      </dsp:nvSpPr>
      <dsp:spPr>
        <a:xfrm>
          <a:off x="2080209" y="403102"/>
          <a:ext cx="4069181" cy="4069181"/>
        </a:xfrm>
        <a:prstGeom prst="blockArc">
          <a:avLst>
            <a:gd name="adj1" fmla="val 4200000"/>
            <a:gd name="adj2" fmla="val 6600000"/>
            <a:gd name="adj3" fmla="val 3061"/>
          </a:avLst>
        </a:prstGeom>
        <a:solidFill>
          <a:schemeClr val="accent2">
            <a:hueOff val="-4486927"/>
            <a:satOff val="-2882"/>
            <a:lumOff val="539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F12CC3F-1ED3-411E-8596-8EA1E3A25FE5}">
      <dsp:nvSpPr>
        <dsp:cNvPr id="0" name=""/>
        <dsp:cNvSpPr/>
      </dsp:nvSpPr>
      <dsp:spPr>
        <a:xfrm>
          <a:off x="2080209" y="403102"/>
          <a:ext cx="4069181" cy="4069181"/>
        </a:xfrm>
        <a:prstGeom prst="blockArc">
          <a:avLst>
            <a:gd name="adj1" fmla="val 1800000"/>
            <a:gd name="adj2" fmla="val 4200000"/>
            <a:gd name="adj3" fmla="val 3061"/>
          </a:avLst>
        </a:prstGeom>
        <a:solidFill>
          <a:schemeClr val="accent2">
            <a:hueOff val="-3365195"/>
            <a:satOff val="-2161"/>
            <a:lumOff val="404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BD83B05-8796-418D-8656-5D15DB865611}">
      <dsp:nvSpPr>
        <dsp:cNvPr id="0" name=""/>
        <dsp:cNvSpPr/>
      </dsp:nvSpPr>
      <dsp:spPr>
        <a:xfrm>
          <a:off x="2080209" y="403102"/>
          <a:ext cx="4069181" cy="4069181"/>
        </a:xfrm>
        <a:prstGeom prst="blockArc">
          <a:avLst>
            <a:gd name="adj1" fmla="val 21000000"/>
            <a:gd name="adj2" fmla="val 1800000"/>
            <a:gd name="adj3" fmla="val 3061"/>
          </a:avLst>
        </a:prstGeom>
        <a:solidFill>
          <a:schemeClr val="accent2">
            <a:hueOff val="-2243463"/>
            <a:satOff val="-1441"/>
            <a:lumOff val="269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FECE8CC-B8EC-433D-BDF6-15D9D4307744}">
      <dsp:nvSpPr>
        <dsp:cNvPr id="0" name=""/>
        <dsp:cNvSpPr/>
      </dsp:nvSpPr>
      <dsp:spPr>
        <a:xfrm>
          <a:off x="2080209" y="403102"/>
          <a:ext cx="4069181" cy="4069181"/>
        </a:xfrm>
        <a:prstGeom prst="blockArc">
          <a:avLst>
            <a:gd name="adj1" fmla="val 18600000"/>
            <a:gd name="adj2" fmla="val 21000000"/>
            <a:gd name="adj3" fmla="val 3061"/>
          </a:avLst>
        </a:prstGeom>
        <a:solidFill>
          <a:schemeClr val="accent2">
            <a:hueOff val="-1121732"/>
            <a:satOff val="-720"/>
            <a:lumOff val="134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E6AE7CD-D3DF-45D9-903E-B168DE278377}">
      <dsp:nvSpPr>
        <dsp:cNvPr id="0" name=""/>
        <dsp:cNvSpPr/>
      </dsp:nvSpPr>
      <dsp:spPr>
        <a:xfrm>
          <a:off x="2080209" y="403102"/>
          <a:ext cx="4069181" cy="4069181"/>
        </a:xfrm>
        <a:prstGeom prst="blockArc">
          <a:avLst>
            <a:gd name="adj1" fmla="val 16200000"/>
            <a:gd name="adj2" fmla="val 18600000"/>
            <a:gd name="adj3" fmla="val 3061"/>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3987272-B6CA-43FE-A15B-B3FF081D0F08}">
      <dsp:nvSpPr>
        <dsp:cNvPr id="0" name=""/>
        <dsp:cNvSpPr/>
      </dsp:nvSpPr>
      <dsp:spPr>
        <a:xfrm>
          <a:off x="3496977" y="1819870"/>
          <a:ext cx="1235645" cy="123564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ZTN</a:t>
          </a:r>
          <a:endParaRPr lang="en-US" sz="2800" b="1" kern="1200" dirty="0"/>
        </a:p>
      </dsp:txBody>
      <dsp:txXfrm>
        <a:off x="3677933" y="2000826"/>
        <a:ext cx="873733" cy="873733"/>
      </dsp:txXfrm>
    </dsp:sp>
    <dsp:sp modelId="{6DE63EFD-F44F-485A-919F-1C0132B697C8}">
      <dsp:nvSpPr>
        <dsp:cNvPr id="0" name=""/>
        <dsp:cNvSpPr/>
      </dsp:nvSpPr>
      <dsp:spPr>
        <a:xfrm>
          <a:off x="3525491" y="-135096"/>
          <a:ext cx="1178617" cy="113867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NAC</a:t>
          </a:r>
        </a:p>
      </dsp:txBody>
      <dsp:txXfrm>
        <a:off x="3698095" y="31659"/>
        <a:ext cx="833409" cy="805164"/>
      </dsp:txXfrm>
    </dsp:sp>
    <dsp:sp modelId="{8732481B-663C-4766-AD9E-F57410F53EB3}">
      <dsp:nvSpPr>
        <dsp:cNvPr id="0" name=""/>
        <dsp:cNvSpPr/>
      </dsp:nvSpPr>
      <dsp:spPr>
        <a:xfrm>
          <a:off x="4813285" y="333622"/>
          <a:ext cx="1178617" cy="1138674"/>
        </a:xfrm>
        <a:prstGeom prst="ellipse">
          <a:avLst/>
        </a:prstGeom>
        <a:gradFill rotWithShape="0">
          <a:gsLst>
            <a:gs pos="0">
              <a:schemeClr val="accent2">
                <a:hueOff val="-1121732"/>
                <a:satOff val="-720"/>
                <a:lumOff val="1348"/>
                <a:alphaOff val="0"/>
                <a:shade val="51000"/>
                <a:satMod val="130000"/>
              </a:schemeClr>
            </a:gs>
            <a:gs pos="80000">
              <a:schemeClr val="accent2">
                <a:hueOff val="-1121732"/>
                <a:satOff val="-720"/>
                <a:lumOff val="1348"/>
                <a:alphaOff val="0"/>
                <a:shade val="93000"/>
                <a:satMod val="130000"/>
              </a:schemeClr>
            </a:gs>
            <a:gs pos="100000">
              <a:schemeClr val="accent2">
                <a:hueOff val="-1121732"/>
                <a:satOff val="-720"/>
                <a:lumOff val="13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SDP</a:t>
          </a:r>
        </a:p>
      </dsp:txBody>
      <dsp:txXfrm>
        <a:off x="4985889" y="500377"/>
        <a:ext cx="833409" cy="805164"/>
      </dsp:txXfrm>
    </dsp:sp>
    <dsp:sp modelId="{F911832D-4B53-4205-9BA0-DC330E07BF29}">
      <dsp:nvSpPr>
        <dsp:cNvPr id="0" name=""/>
        <dsp:cNvSpPr/>
      </dsp:nvSpPr>
      <dsp:spPr>
        <a:xfrm>
          <a:off x="5498506" y="1520459"/>
          <a:ext cx="1178617" cy="1138674"/>
        </a:xfrm>
        <a:prstGeom prst="ellipse">
          <a:avLst/>
        </a:prstGeom>
        <a:gradFill rotWithShape="0">
          <a:gsLst>
            <a:gs pos="0">
              <a:schemeClr val="accent2">
                <a:hueOff val="-2243463"/>
                <a:satOff val="-1441"/>
                <a:lumOff val="2696"/>
                <a:alphaOff val="0"/>
                <a:shade val="51000"/>
                <a:satMod val="130000"/>
              </a:schemeClr>
            </a:gs>
            <a:gs pos="80000">
              <a:schemeClr val="accent2">
                <a:hueOff val="-2243463"/>
                <a:satOff val="-1441"/>
                <a:lumOff val="2696"/>
                <a:alphaOff val="0"/>
                <a:shade val="93000"/>
                <a:satMod val="130000"/>
              </a:schemeClr>
            </a:gs>
            <a:gs pos="100000">
              <a:schemeClr val="accent2">
                <a:hueOff val="-2243463"/>
                <a:satOff val="-1441"/>
                <a:lumOff val="26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NGFW</a:t>
          </a:r>
        </a:p>
      </dsp:txBody>
      <dsp:txXfrm>
        <a:off x="5671110" y="1687214"/>
        <a:ext cx="833409" cy="805164"/>
      </dsp:txXfrm>
    </dsp:sp>
    <dsp:sp modelId="{218D92F3-DC60-449E-934C-4787A9F6D264}">
      <dsp:nvSpPr>
        <dsp:cNvPr id="0" name=""/>
        <dsp:cNvSpPr/>
      </dsp:nvSpPr>
      <dsp:spPr>
        <a:xfrm>
          <a:off x="5260531" y="2870081"/>
          <a:ext cx="1178617" cy="1138674"/>
        </a:xfrm>
        <a:prstGeom prst="ellipse">
          <a:avLst/>
        </a:prstGeom>
        <a:gradFill rotWithShape="0">
          <a:gsLst>
            <a:gs pos="0">
              <a:schemeClr val="accent2">
                <a:hueOff val="-3365195"/>
                <a:satOff val="-2161"/>
                <a:lumOff val="4044"/>
                <a:alphaOff val="0"/>
                <a:shade val="51000"/>
                <a:satMod val="130000"/>
              </a:schemeClr>
            </a:gs>
            <a:gs pos="80000">
              <a:schemeClr val="accent2">
                <a:hueOff val="-3365195"/>
                <a:satOff val="-2161"/>
                <a:lumOff val="4044"/>
                <a:alphaOff val="0"/>
                <a:shade val="93000"/>
                <a:satMod val="130000"/>
              </a:schemeClr>
            </a:gs>
            <a:gs pos="100000">
              <a:schemeClr val="accent2">
                <a:hueOff val="-3365195"/>
                <a:satOff val="-2161"/>
                <a:lumOff val="40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SIEM</a:t>
          </a:r>
        </a:p>
      </dsp:txBody>
      <dsp:txXfrm>
        <a:off x="5433135" y="3036836"/>
        <a:ext cx="833409" cy="805164"/>
      </dsp:txXfrm>
    </dsp:sp>
    <dsp:sp modelId="{39AD66DD-C0F2-45E8-A4A5-298EC9839868}">
      <dsp:nvSpPr>
        <dsp:cNvPr id="0" name=""/>
        <dsp:cNvSpPr/>
      </dsp:nvSpPr>
      <dsp:spPr>
        <a:xfrm>
          <a:off x="4210712" y="3750985"/>
          <a:ext cx="1178617" cy="1138674"/>
        </a:xfrm>
        <a:prstGeom prst="ellipse">
          <a:avLst/>
        </a:prstGeom>
        <a:gradFill rotWithShape="0">
          <a:gsLst>
            <a:gs pos="0">
              <a:schemeClr val="accent2">
                <a:hueOff val="-4486927"/>
                <a:satOff val="-2882"/>
                <a:lumOff val="5393"/>
                <a:alphaOff val="0"/>
                <a:shade val="51000"/>
                <a:satMod val="130000"/>
              </a:schemeClr>
            </a:gs>
            <a:gs pos="80000">
              <a:schemeClr val="accent2">
                <a:hueOff val="-4486927"/>
                <a:satOff val="-2882"/>
                <a:lumOff val="5393"/>
                <a:alphaOff val="0"/>
                <a:shade val="93000"/>
                <a:satMod val="130000"/>
              </a:schemeClr>
            </a:gs>
            <a:gs pos="100000">
              <a:schemeClr val="accent2">
                <a:hueOff val="-4486927"/>
                <a:satOff val="-2882"/>
                <a:lumOff val="53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Endpoint</a:t>
          </a:r>
        </a:p>
      </dsp:txBody>
      <dsp:txXfrm>
        <a:off x="4383316" y="3917740"/>
        <a:ext cx="833409" cy="805164"/>
      </dsp:txXfrm>
    </dsp:sp>
    <dsp:sp modelId="{187B889E-B414-420A-B093-A7B986B00DB2}">
      <dsp:nvSpPr>
        <dsp:cNvPr id="0" name=""/>
        <dsp:cNvSpPr/>
      </dsp:nvSpPr>
      <dsp:spPr>
        <a:xfrm>
          <a:off x="2840269" y="3750985"/>
          <a:ext cx="1178617" cy="1138674"/>
        </a:xfrm>
        <a:prstGeom prst="ellipse">
          <a:avLst/>
        </a:prstGeom>
        <a:gradFill rotWithShape="0">
          <a:gsLst>
            <a:gs pos="0">
              <a:schemeClr val="accent2">
                <a:hueOff val="-5608658"/>
                <a:satOff val="-3602"/>
                <a:lumOff val="6741"/>
                <a:alphaOff val="0"/>
                <a:shade val="51000"/>
                <a:satMod val="130000"/>
              </a:schemeClr>
            </a:gs>
            <a:gs pos="80000">
              <a:schemeClr val="accent2">
                <a:hueOff val="-5608658"/>
                <a:satOff val="-3602"/>
                <a:lumOff val="6741"/>
                <a:alphaOff val="0"/>
                <a:shade val="93000"/>
                <a:satMod val="130000"/>
              </a:schemeClr>
            </a:gs>
            <a:gs pos="100000">
              <a:schemeClr val="accent2">
                <a:hueOff val="-5608658"/>
                <a:satOff val="-3602"/>
                <a:lumOff val="6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WLAN</a:t>
          </a:r>
        </a:p>
      </dsp:txBody>
      <dsp:txXfrm>
        <a:off x="3012873" y="3917740"/>
        <a:ext cx="833409" cy="805164"/>
      </dsp:txXfrm>
    </dsp:sp>
    <dsp:sp modelId="{2E21A23B-1E0A-46E8-89DA-6E970AFA55CA}">
      <dsp:nvSpPr>
        <dsp:cNvPr id="0" name=""/>
        <dsp:cNvSpPr/>
      </dsp:nvSpPr>
      <dsp:spPr>
        <a:xfrm>
          <a:off x="1790450" y="2870081"/>
          <a:ext cx="1178617" cy="1138674"/>
        </a:xfrm>
        <a:prstGeom prst="ellipse">
          <a:avLst/>
        </a:prstGeom>
        <a:gradFill rotWithShape="0">
          <a:gsLst>
            <a:gs pos="0">
              <a:schemeClr val="accent2">
                <a:hueOff val="-6730390"/>
                <a:satOff val="-4323"/>
                <a:lumOff val="8089"/>
                <a:alphaOff val="0"/>
                <a:shade val="51000"/>
                <a:satMod val="130000"/>
              </a:schemeClr>
            </a:gs>
            <a:gs pos="80000">
              <a:schemeClr val="accent2">
                <a:hueOff val="-6730390"/>
                <a:satOff val="-4323"/>
                <a:lumOff val="8089"/>
                <a:alphaOff val="0"/>
                <a:shade val="93000"/>
                <a:satMod val="130000"/>
              </a:schemeClr>
            </a:gs>
            <a:gs pos="100000">
              <a:schemeClr val="accent2">
                <a:hueOff val="-6730390"/>
                <a:satOff val="-4323"/>
                <a:lumOff val="80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Switch</a:t>
          </a:r>
        </a:p>
      </dsp:txBody>
      <dsp:txXfrm>
        <a:off x="1963054" y="3036836"/>
        <a:ext cx="833409" cy="805164"/>
      </dsp:txXfrm>
    </dsp:sp>
    <dsp:sp modelId="{A01EBC0B-1AF5-4961-A84E-CD46F2FBF517}">
      <dsp:nvSpPr>
        <dsp:cNvPr id="0" name=""/>
        <dsp:cNvSpPr/>
      </dsp:nvSpPr>
      <dsp:spPr>
        <a:xfrm>
          <a:off x="1552475" y="1520459"/>
          <a:ext cx="1178617" cy="1138674"/>
        </a:xfrm>
        <a:prstGeom prst="ellipse">
          <a:avLst/>
        </a:prstGeom>
        <a:gradFill rotWithShape="0">
          <a:gsLst>
            <a:gs pos="0">
              <a:schemeClr val="accent2">
                <a:hueOff val="-7852122"/>
                <a:satOff val="-5043"/>
                <a:lumOff val="9437"/>
                <a:alphaOff val="0"/>
                <a:shade val="51000"/>
                <a:satMod val="130000"/>
              </a:schemeClr>
            </a:gs>
            <a:gs pos="80000">
              <a:schemeClr val="accent2">
                <a:hueOff val="-7852122"/>
                <a:satOff val="-5043"/>
                <a:lumOff val="9437"/>
                <a:alphaOff val="0"/>
                <a:shade val="93000"/>
                <a:satMod val="130000"/>
              </a:schemeClr>
            </a:gs>
            <a:gs pos="100000">
              <a:schemeClr val="accent2">
                <a:hueOff val="-7852122"/>
                <a:satOff val="-5043"/>
                <a:lumOff val="9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Mobile</a:t>
          </a:r>
        </a:p>
      </dsp:txBody>
      <dsp:txXfrm>
        <a:off x="1725079" y="1687214"/>
        <a:ext cx="833409" cy="805164"/>
      </dsp:txXfrm>
    </dsp:sp>
    <dsp:sp modelId="{1ECAC62B-56B8-4345-ACAA-16A94EF585DC}">
      <dsp:nvSpPr>
        <dsp:cNvPr id="0" name=""/>
        <dsp:cNvSpPr/>
      </dsp:nvSpPr>
      <dsp:spPr>
        <a:xfrm>
          <a:off x="2237696" y="333622"/>
          <a:ext cx="1178617" cy="1138674"/>
        </a:xfrm>
        <a:prstGeom prst="ellipse">
          <a:avLst/>
        </a:prstGeom>
        <a:gradFill rotWithShape="0">
          <a:gsLst>
            <a:gs pos="0">
              <a:schemeClr val="accent2">
                <a:hueOff val="-8973853"/>
                <a:satOff val="-5764"/>
                <a:lumOff val="10785"/>
                <a:alphaOff val="0"/>
                <a:shade val="51000"/>
                <a:satMod val="130000"/>
              </a:schemeClr>
            </a:gs>
            <a:gs pos="80000">
              <a:schemeClr val="accent2">
                <a:hueOff val="-8973853"/>
                <a:satOff val="-5764"/>
                <a:lumOff val="10785"/>
                <a:alphaOff val="0"/>
                <a:shade val="93000"/>
                <a:satMod val="130000"/>
              </a:schemeClr>
            </a:gs>
            <a:gs pos="100000">
              <a:schemeClr val="accent2">
                <a:hueOff val="-8973853"/>
                <a:satOff val="-5764"/>
                <a:lumOff val="10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IAM/PAM</a:t>
          </a:r>
        </a:p>
      </dsp:txBody>
      <dsp:txXfrm>
        <a:off x="2410300" y="500377"/>
        <a:ext cx="833409" cy="80516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8AAD82A-6FF2-4D3D-AFB6-FFE6322D7FF3}" type="datetimeFigureOut">
              <a:rPr lang="en-US"/>
              <a:pPr>
                <a:defRPr/>
              </a:pPr>
              <a:t>1/24/20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5AA8359-58D0-4BED-8308-0B8D2991A4DA}" type="slidenum">
              <a:rPr lang="en-US"/>
              <a:pPr>
                <a:defRPr/>
              </a:pPr>
              <a:t>‹#›</a:t>
            </a:fld>
            <a:endParaRPr lang="en-US"/>
          </a:p>
        </p:txBody>
      </p:sp>
    </p:spTree>
    <p:extLst>
      <p:ext uri="{BB962C8B-B14F-4D97-AF65-F5344CB8AC3E}">
        <p14:creationId xmlns:p14="http://schemas.microsoft.com/office/powerpoint/2010/main" val="18829640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FDB7325-7A48-42B9-B605-F2D871BA5CDF}" type="datetimeFigureOut">
              <a:rPr lang="en-US"/>
              <a:pPr>
                <a:defRPr/>
              </a:pPr>
              <a:t>1/24/20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161705A-E790-42FD-B617-D2A55C7FC231}" type="slidenum">
              <a:rPr lang="en-US"/>
              <a:pPr>
                <a:defRPr/>
              </a:pPr>
              <a:t>‹#›</a:t>
            </a:fld>
            <a:endParaRPr lang="en-US"/>
          </a:p>
        </p:txBody>
      </p:sp>
    </p:spTree>
    <p:extLst>
      <p:ext uri="{BB962C8B-B14F-4D97-AF65-F5344CB8AC3E}">
        <p14:creationId xmlns:p14="http://schemas.microsoft.com/office/powerpoint/2010/main" val="20704101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OS’s: Windows, Linux, iOS,</a:t>
            </a:r>
            <a:r>
              <a:rPr lang="en-US" baseline="0" dirty="0"/>
              <a:t> RTOS</a:t>
            </a:r>
          </a:p>
          <a:p>
            <a:endParaRPr lang="en-US" baseline="0" dirty="0"/>
          </a:p>
          <a:p>
            <a:r>
              <a:rPr lang="en-US" dirty="0"/>
              <a:t>IT /OT convergence impacted</a:t>
            </a:r>
            <a:r>
              <a:rPr lang="en-US" baseline="0" dirty="0"/>
              <a:t> by legacy systems such as building controls and ICS</a:t>
            </a:r>
            <a:endParaRPr lang="en-US" dirty="0"/>
          </a:p>
        </p:txBody>
      </p:sp>
      <p:sp>
        <p:nvSpPr>
          <p:cNvPr id="4" name="Slide Number Placeholder 3"/>
          <p:cNvSpPr>
            <a:spLocks noGrp="1"/>
          </p:cNvSpPr>
          <p:nvPr>
            <p:ph type="sldNum" sz="quarter" idx="10"/>
          </p:nvPr>
        </p:nvSpPr>
        <p:spPr/>
        <p:txBody>
          <a:bodyPr/>
          <a:lstStyle/>
          <a:p>
            <a:pPr>
              <a:defRPr/>
            </a:pPr>
            <a:fld id="{0161705A-E790-42FD-B617-D2A55C7FC231}" type="slidenum">
              <a:rPr lang="en-US" smtClean="0"/>
              <a:pPr>
                <a:defRPr/>
              </a:pPr>
              <a:t>6</a:t>
            </a:fld>
            <a:endParaRPr lang="en-US"/>
          </a:p>
        </p:txBody>
      </p:sp>
    </p:spTree>
    <p:extLst>
      <p:ext uri="{BB962C8B-B14F-4D97-AF65-F5344CB8AC3E}">
        <p14:creationId xmlns:p14="http://schemas.microsoft.com/office/powerpoint/2010/main" val="269336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quarterly</a:t>
            </a:r>
            <a:r>
              <a:rPr lang="en-US" baseline="0" dirty="0"/>
              <a:t> analyst update call Dec 10, 2019</a:t>
            </a:r>
          </a:p>
          <a:p>
            <a:endParaRPr lang="en-US" baseline="0" dirty="0"/>
          </a:p>
          <a:p>
            <a:r>
              <a:rPr lang="en-US" baseline="0" dirty="0"/>
              <a:t>Visibility to know </a:t>
            </a:r>
            <a:r>
              <a:rPr lang="en-US" sz="1200" kern="1200" dirty="0">
                <a:solidFill>
                  <a:schemeClr val="tx1"/>
                </a:solidFill>
                <a:effectLst/>
                <a:latin typeface="+mn-lt"/>
                <a:ea typeface="+mn-ea"/>
                <a:cs typeface="+mn-cs"/>
              </a:rPr>
              <a:t>who or what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accessing your data, both on premises and in the cloud. </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161705A-E790-42FD-B617-D2A55C7FC231}" type="slidenum">
              <a:rPr lang="en-US" smtClean="0"/>
              <a:pPr>
                <a:defRPr/>
              </a:pPr>
              <a:t>7</a:t>
            </a:fld>
            <a:endParaRPr lang="en-US"/>
          </a:p>
        </p:txBody>
      </p:sp>
    </p:spTree>
    <p:extLst>
      <p:ext uri="{BB962C8B-B14F-4D97-AF65-F5344CB8AC3E}">
        <p14:creationId xmlns:p14="http://schemas.microsoft.com/office/powerpoint/2010/main" val="3249564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quarterly</a:t>
            </a:r>
            <a:r>
              <a:rPr lang="en-US" baseline="0" dirty="0"/>
              <a:t> analyst update call Dec 10, 2019</a:t>
            </a:r>
          </a:p>
          <a:p>
            <a:endParaRPr lang="en-US" baseline="0" dirty="0"/>
          </a:p>
          <a:p>
            <a:r>
              <a:rPr lang="en-US" baseline="0" dirty="0"/>
              <a:t>Visibility to know </a:t>
            </a:r>
            <a:r>
              <a:rPr lang="en-US" sz="1200" kern="1200" dirty="0">
                <a:solidFill>
                  <a:schemeClr val="tx1"/>
                </a:solidFill>
                <a:effectLst/>
                <a:latin typeface="+mn-lt"/>
                <a:ea typeface="+mn-ea"/>
                <a:cs typeface="+mn-cs"/>
              </a:rPr>
              <a:t>who or what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accessing your data, both on premises and in the cloud. </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161705A-E790-42FD-B617-D2A55C7FC231}" type="slidenum">
              <a:rPr lang="en-US" smtClean="0"/>
              <a:pPr>
                <a:defRPr/>
              </a:pPr>
              <a:t>8</a:t>
            </a:fld>
            <a:endParaRPr lang="en-US"/>
          </a:p>
        </p:txBody>
      </p:sp>
    </p:spTree>
    <p:extLst>
      <p:ext uri="{BB962C8B-B14F-4D97-AF65-F5344CB8AC3E}">
        <p14:creationId xmlns:p14="http://schemas.microsoft.com/office/powerpoint/2010/main" val="324956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 single specific technology is associated with zero trust; it is a holistic approach to network security that incorporates several different principles and technologies.</a:t>
            </a:r>
            <a:endParaRPr lang="en-US" dirty="0"/>
          </a:p>
        </p:txBody>
      </p:sp>
      <p:sp>
        <p:nvSpPr>
          <p:cNvPr id="4" name="Slide Number Placeholder 3"/>
          <p:cNvSpPr>
            <a:spLocks noGrp="1"/>
          </p:cNvSpPr>
          <p:nvPr>
            <p:ph type="sldNum" sz="quarter" idx="10"/>
          </p:nvPr>
        </p:nvSpPr>
        <p:spPr/>
        <p:txBody>
          <a:bodyPr/>
          <a:lstStyle/>
          <a:p>
            <a:pPr>
              <a:defRPr/>
            </a:pPr>
            <a:fld id="{0161705A-E790-42FD-B617-D2A55C7FC231}" type="slidenum">
              <a:rPr lang="en-US" smtClean="0"/>
              <a:pPr>
                <a:defRPr/>
              </a:pPr>
              <a:t>9</a:t>
            </a:fld>
            <a:endParaRPr lang="en-US"/>
          </a:p>
        </p:txBody>
      </p:sp>
    </p:spTree>
    <p:extLst>
      <p:ext uri="{BB962C8B-B14F-4D97-AF65-F5344CB8AC3E}">
        <p14:creationId xmlns:p14="http://schemas.microsoft.com/office/powerpoint/2010/main" val="1879996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NAC </a:t>
            </a:r>
            <a:r>
              <a:rPr lang="en-US" sz="1200" kern="1200" dirty="0">
                <a:solidFill>
                  <a:schemeClr val="tx1"/>
                </a:solidFill>
                <a:effectLst/>
                <a:latin typeface="+mn-lt"/>
                <a:ea typeface="+mn-ea"/>
                <a:cs typeface="+mn-cs"/>
              </a:rPr>
              <a:t>flexible endpoint policy management is</a:t>
            </a:r>
            <a:r>
              <a:rPr lang="en-US" sz="1200" kern="1200" baseline="0" dirty="0">
                <a:solidFill>
                  <a:schemeClr val="tx1"/>
                </a:solidFill>
                <a:effectLst/>
                <a:latin typeface="+mn-lt"/>
                <a:ea typeface="+mn-ea"/>
                <a:cs typeface="+mn-cs"/>
              </a:rPr>
              <a:t> important for BYOD, guests and IoT</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SDP no access at a network level.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161705A-E790-42FD-B617-D2A55C7FC231}" type="slidenum">
              <a:rPr lang="en-US" smtClean="0"/>
              <a:pPr>
                <a:defRPr/>
              </a:pPr>
              <a:t>10</a:t>
            </a:fld>
            <a:endParaRPr lang="en-US"/>
          </a:p>
        </p:txBody>
      </p:sp>
    </p:spTree>
    <p:extLst>
      <p:ext uri="{BB962C8B-B14F-4D97-AF65-F5344CB8AC3E}">
        <p14:creationId xmlns:p14="http://schemas.microsoft.com/office/powerpoint/2010/main" val="3120106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vendors have used the tern </a:t>
            </a:r>
            <a:r>
              <a:rPr lang="en-US" dirty="0" err="1"/>
              <a:t>nano</a:t>
            </a:r>
            <a:r>
              <a:rPr lang="en-US" dirty="0"/>
              <a:t>-segmentation.</a:t>
            </a:r>
          </a:p>
          <a:p>
            <a:endParaRPr lang="en-US" dirty="0"/>
          </a:p>
          <a:p>
            <a:r>
              <a:rPr lang="en-US" dirty="0"/>
              <a:t>Insider threat – recent Trend Micro case</a:t>
            </a:r>
          </a:p>
        </p:txBody>
      </p:sp>
      <p:sp>
        <p:nvSpPr>
          <p:cNvPr id="4" name="Slide Number Placeholder 3"/>
          <p:cNvSpPr>
            <a:spLocks noGrp="1"/>
          </p:cNvSpPr>
          <p:nvPr>
            <p:ph type="sldNum" sz="quarter" idx="10"/>
          </p:nvPr>
        </p:nvSpPr>
        <p:spPr/>
        <p:txBody>
          <a:bodyPr/>
          <a:lstStyle/>
          <a:p>
            <a:pPr>
              <a:defRPr/>
            </a:pPr>
            <a:fld id="{0161705A-E790-42FD-B617-D2A55C7FC231}" type="slidenum">
              <a:rPr lang="en-US" smtClean="0"/>
              <a:pPr>
                <a:defRPr/>
              </a:pPr>
              <a:t>11</a:t>
            </a:fld>
            <a:endParaRPr lang="en-US"/>
          </a:p>
        </p:txBody>
      </p:sp>
    </p:spTree>
    <p:extLst>
      <p:ext uri="{BB962C8B-B14F-4D97-AF65-F5344CB8AC3E}">
        <p14:creationId xmlns:p14="http://schemas.microsoft.com/office/powerpoint/2010/main" val="323108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vendors which promote</a:t>
            </a:r>
            <a:r>
              <a:rPr lang="en-US" baseline="0" dirty="0"/>
              <a:t> their ZTN capabilities. Most have a program tailored to ZTN.</a:t>
            </a:r>
            <a:endParaRPr lang="en-US" dirty="0"/>
          </a:p>
        </p:txBody>
      </p:sp>
      <p:sp>
        <p:nvSpPr>
          <p:cNvPr id="4" name="Slide Number Placeholder 3"/>
          <p:cNvSpPr>
            <a:spLocks noGrp="1"/>
          </p:cNvSpPr>
          <p:nvPr>
            <p:ph type="sldNum" sz="quarter" idx="10"/>
          </p:nvPr>
        </p:nvSpPr>
        <p:spPr/>
        <p:txBody>
          <a:bodyPr/>
          <a:lstStyle/>
          <a:p>
            <a:pPr>
              <a:defRPr/>
            </a:pPr>
            <a:fld id="{0161705A-E790-42FD-B617-D2A55C7FC231}" type="slidenum">
              <a:rPr lang="en-US" smtClean="0"/>
              <a:pPr>
                <a:defRPr/>
              </a:pPr>
              <a:t>12</a:t>
            </a:fld>
            <a:endParaRPr lang="en-US"/>
          </a:p>
        </p:txBody>
      </p:sp>
    </p:spTree>
    <p:extLst>
      <p:ext uri="{BB962C8B-B14F-4D97-AF65-F5344CB8AC3E}">
        <p14:creationId xmlns:p14="http://schemas.microsoft.com/office/powerpoint/2010/main" val="3421573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Symantec</a:t>
            </a:r>
            <a:r>
              <a:rPr lang="en-US" baseline="0" dirty="0"/>
              <a:t> platform – Integrated Cyber Defense (ICD)</a:t>
            </a:r>
            <a:endParaRPr lang="en-US" dirty="0"/>
          </a:p>
          <a:p>
            <a:endParaRPr lang="en-US" dirty="0"/>
          </a:p>
          <a:p>
            <a:r>
              <a:rPr lang="en-US" dirty="0"/>
              <a:t>Palo Alto platform based on NGFW</a:t>
            </a:r>
          </a:p>
          <a:p>
            <a:r>
              <a:rPr lang="en-US" dirty="0" err="1"/>
              <a:t>Okta</a:t>
            </a:r>
            <a:r>
              <a:rPr lang="en-US" dirty="0"/>
              <a:t> platform based on IAM</a:t>
            </a:r>
          </a:p>
          <a:p>
            <a:endParaRPr lang="en-US" dirty="0"/>
          </a:p>
          <a:p>
            <a:r>
              <a:rPr lang="en-US" dirty="0"/>
              <a:t>OPSWAT bolsters</a:t>
            </a:r>
            <a:r>
              <a:rPr lang="en-US" baseline="0" dirty="0"/>
              <a:t> its ZTN efforts with Impulse NAC and SDP. Company has technology for </a:t>
            </a:r>
            <a:r>
              <a:rPr lang="en-US" baseline="0" dirty="0" err="1"/>
              <a:t>IIoT</a:t>
            </a:r>
            <a:r>
              <a:rPr lang="en-US" baseline="0" dirty="0"/>
              <a:t>, in particular utilities. Solutions include Secure Device Access, Cross-Domain Solutions , File Upload Security, Malware Analysis, email security.</a:t>
            </a:r>
            <a:endParaRPr lang="en-US" dirty="0"/>
          </a:p>
        </p:txBody>
      </p:sp>
      <p:sp>
        <p:nvSpPr>
          <p:cNvPr id="4" name="Slide Number Placeholder 3"/>
          <p:cNvSpPr>
            <a:spLocks noGrp="1"/>
          </p:cNvSpPr>
          <p:nvPr>
            <p:ph type="sldNum" sz="quarter" idx="10"/>
          </p:nvPr>
        </p:nvSpPr>
        <p:spPr/>
        <p:txBody>
          <a:bodyPr/>
          <a:lstStyle/>
          <a:p>
            <a:pPr>
              <a:defRPr/>
            </a:pPr>
            <a:fld id="{0161705A-E790-42FD-B617-D2A55C7FC231}" type="slidenum">
              <a:rPr lang="en-US" smtClean="0"/>
              <a:pPr>
                <a:defRPr/>
              </a:pPr>
              <a:t>13</a:t>
            </a:fld>
            <a:endParaRPr lang="en-US"/>
          </a:p>
        </p:txBody>
      </p:sp>
    </p:spTree>
    <p:extLst>
      <p:ext uri="{BB962C8B-B14F-4D97-AF65-F5344CB8AC3E}">
        <p14:creationId xmlns:p14="http://schemas.microsoft.com/office/powerpoint/2010/main" val="2852314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 network is a control network in which the endpoints control or measure things. Data is returned to the control system via the network. Conversely, IT networks are designed to protect data in the servers. The endpoints are input/output devices.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OPSWAT bolsters</a:t>
            </a:r>
            <a:r>
              <a:rPr lang="en-US" baseline="0" dirty="0"/>
              <a:t> its ZTN efforts with Impulse NAC and SDP. Company has technology for </a:t>
            </a:r>
            <a:r>
              <a:rPr lang="en-US" baseline="0" dirty="0" err="1"/>
              <a:t>IIoT</a:t>
            </a:r>
            <a:r>
              <a:rPr lang="en-US" baseline="0" dirty="0"/>
              <a:t>, in particular utilities. Solutions include Secure Device Access, Cross-Domain Solutions , File Upload Security, Malware Analysis, email security.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161705A-E790-42FD-B617-D2A55C7FC231}" type="slidenum">
              <a:rPr lang="en-US" smtClean="0"/>
              <a:pPr>
                <a:defRPr/>
              </a:pPr>
              <a:t>16</a:t>
            </a:fld>
            <a:endParaRPr lang="en-US"/>
          </a:p>
        </p:txBody>
      </p:sp>
    </p:spTree>
    <p:extLst>
      <p:ext uri="{BB962C8B-B14F-4D97-AF65-F5344CB8AC3E}">
        <p14:creationId xmlns:p14="http://schemas.microsoft.com/office/powerpoint/2010/main" val="29339182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descr="FS cover imag14.jpg"/>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8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pic>
        <p:nvPicPr>
          <p:cNvPr id="5" name="Picture 39" descr="fs_clear_blue"/>
          <p:cNvPicPr>
            <a:picLocks noChangeAspect="1" noChangeArrowheads="1"/>
          </p:cNvPicPr>
          <p:nvPr userDrawn="1"/>
        </p:nvPicPr>
        <p:blipFill>
          <a:blip r:embed="rId4" cstate="print">
            <a:clrChange>
              <a:clrFrom>
                <a:srgbClr val="FDFDFD"/>
              </a:clrFrom>
              <a:clrTo>
                <a:srgbClr val="FDFDFD">
                  <a:alpha val="0"/>
                </a:srgbClr>
              </a:clrTo>
            </a:clrChange>
            <a:lum bright="100000"/>
          </a:blip>
          <a:srcRect/>
          <a:stretch>
            <a:fillRect/>
          </a:stretch>
        </p:blipFill>
        <p:spPr bwMode="auto">
          <a:xfrm>
            <a:off x="1639888" y="5981700"/>
            <a:ext cx="5864225" cy="800100"/>
          </a:xfrm>
          <a:prstGeom prst="rect">
            <a:avLst/>
          </a:prstGeom>
          <a:noFill/>
          <a:ln w="9525">
            <a:noFill/>
            <a:miter lim="800000"/>
            <a:headEnd/>
            <a:tailEnd/>
          </a:ln>
        </p:spPr>
      </p:pic>
      <p:cxnSp>
        <p:nvCxnSpPr>
          <p:cNvPr id="6" name="Straight Connector 5"/>
          <p:cNvCxnSpPr>
            <a:cxnSpLocks noChangeShapeType="1"/>
          </p:cNvCxnSpPr>
          <p:nvPr userDrawn="1"/>
        </p:nvCxnSpPr>
        <p:spPr bwMode="white">
          <a:xfrm>
            <a:off x="457200" y="5943600"/>
            <a:ext cx="8229600" cy="0"/>
          </a:xfrm>
          <a:prstGeom prst="line">
            <a:avLst/>
          </a:prstGeom>
          <a:noFill/>
          <a:ln w="12700">
            <a:solidFill>
              <a:schemeClr val="bg1"/>
            </a:solidFill>
            <a:round/>
            <a:headEnd/>
            <a:tailEnd/>
          </a:ln>
          <a:effectLst>
            <a:outerShdw dist="20000" dir="5400000" rotWithShape="0">
              <a:srgbClr val="808080">
                <a:alpha val="37999"/>
              </a:srgbClr>
            </a:outerShdw>
          </a:effectLst>
        </p:spPr>
      </p:cxnSp>
      <p:sp>
        <p:nvSpPr>
          <p:cNvPr id="7" name="Title 6"/>
          <p:cNvSpPr>
            <a:spLocks noGrp="1"/>
          </p:cNvSpPr>
          <p:nvPr>
            <p:ph type="title"/>
          </p:nvPr>
        </p:nvSpPr>
        <p:spPr bwMode="white">
          <a:xfrm>
            <a:off x="457200" y="1219200"/>
            <a:ext cx="8229600" cy="1447800"/>
          </a:xfrm>
          <a:prstGeom prst="rect">
            <a:avLst/>
          </a:prstGeom>
        </p:spPr>
        <p:txBody>
          <a:bodyPr vert="horz"/>
          <a:lstStyle>
            <a:lvl1pPr>
              <a:defRPr b="1">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Subtitle 2"/>
          <p:cNvSpPr>
            <a:spLocks noGrp="1"/>
          </p:cNvSpPr>
          <p:nvPr>
            <p:ph type="subTitle" idx="1"/>
          </p:nvPr>
        </p:nvSpPr>
        <p:spPr bwMode="white">
          <a:xfrm>
            <a:off x="457200" y="2743200"/>
            <a:ext cx="8229600" cy="1295400"/>
          </a:xfrm>
          <a:prstGeom prst="rect">
            <a:avLst/>
          </a:prstGeom>
        </p:spPr>
        <p:txBody>
          <a:bodyPr/>
          <a:lstStyle>
            <a:lvl1pPr marL="0" indent="0" algn="ctr">
              <a:buNone/>
              <a:defRPr sz="200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10"/>
          </p:nvPr>
        </p:nvSpPr>
        <p:spPr bwMode="white">
          <a:xfrm>
            <a:off x="2819400" y="4648200"/>
            <a:ext cx="3505200" cy="365125"/>
          </a:xfrm>
          <a:prstGeom prst="rect">
            <a:avLst/>
          </a:prstGeom>
        </p:spPr>
        <p:txBody>
          <a:bodyPr/>
          <a:lstStyle>
            <a:lvl1pPr algn="ctr" fontAlgn="auto">
              <a:spcBef>
                <a:spcPts val="0"/>
              </a:spcBef>
              <a:spcAft>
                <a:spcPts val="0"/>
              </a:spcAft>
              <a:defRPr sz="1800">
                <a:solidFill>
                  <a:schemeClr val="bg1"/>
                </a:solidFill>
                <a:effectLst>
                  <a:outerShdw blurRad="50800" dist="38100" dir="2700000" algn="tl" rotWithShape="0">
                    <a:prstClr val="black">
                      <a:alpha val="40000"/>
                    </a:prstClr>
                  </a:outerShdw>
                </a:effectLst>
                <a:latin typeface="Arial" pitchFamily="34" charset="0"/>
                <a:ea typeface="+mn-ea"/>
                <a:cs typeface="Arial" pitchFamily="34" charset="0"/>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8E2664-65DB-4A07-8EF8-27A3AE3C60CF}" type="datetimeFigureOut">
              <a:rPr lang="en-US" smtClean="0"/>
              <a:t>1/24/20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27D29-FB20-4F81-96A0-C1122F910FDB}" type="slidenum">
              <a:rPr lang="en-US" smtClean="0"/>
              <a:t>‹#›</a:t>
            </a:fld>
            <a:endParaRPr lang="en-US"/>
          </a:p>
        </p:txBody>
      </p:sp>
    </p:spTree>
    <p:extLst>
      <p:ext uri="{BB962C8B-B14F-4D97-AF65-F5344CB8AC3E}">
        <p14:creationId xmlns:p14="http://schemas.microsoft.com/office/powerpoint/2010/main" val="195614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E2664-65DB-4A07-8EF8-27A3AE3C60CF}" type="datetimeFigureOut">
              <a:rPr lang="en-US" smtClean="0"/>
              <a:t>1/24/20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27D29-FB20-4F81-96A0-C1122F910FDB}" type="slidenum">
              <a:rPr lang="en-US" smtClean="0"/>
              <a:t>‹#›</a:t>
            </a:fld>
            <a:endParaRPr lang="en-US"/>
          </a:p>
        </p:txBody>
      </p:sp>
    </p:spTree>
    <p:extLst>
      <p:ext uri="{BB962C8B-B14F-4D97-AF65-F5344CB8AC3E}">
        <p14:creationId xmlns:p14="http://schemas.microsoft.com/office/powerpoint/2010/main" val="754757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E2664-65DB-4A07-8EF8-27A3AE3C60CF}" type="datetimeFigureOut">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27D29-FB20-4F81-96A0-C1122F910FDB}" type="slidenum">
              <a:rPr lang="en-US" smtClean="0"/>
              <a:t>‹#›</a:t>
            </a:fld>
            <a:endParaRPr lang="en-US"/>
          </a:p>
        </p:txBody>
      </p:sp>
    </p:spTree>
    <p:extLst>
      <p:ext uri="{BB962C8B-B14F-4D97-AF65-F5344CB8AC3E}">
        <p14:creationId xmlns:p14="http://schemas.microsoft.com/office/powerpoint/2010/main" val="2998892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E2664-65DB-4A07-8EF8-27A3AE3C60CF}" type="datetimeFigureOut">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27D29-FB20-4F81-96A0-C1122F910FDB}" type="slidenum">
              <a:rPr lang="en-US" smtClean="0"/>
              <a:t>‹#›</a:t>
            </a:fld>
            <a:endParaRPr lang="en-US"/>
          </a:p>
        </p:txBody>
      </p:sp>
    </p:spTree>
    <p:extLst>
      <p:ext uri="{BB962C8B-B14F-4D97-AF65-F5344CB8AC3E}">
        <p14:creationId xmlns:p14="http://schemas.microsoft.com/office/powerpoint/2010/main" val="89536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8E2664-65DB-4A07-8EF8-27A3AE3C60CF}"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27D29-FB20-4F81-96A0-C1122F910FDB}" type="slidenum">
              <a:rPr lang="en-US" smtClean="0"/>
              <a:t>‹#›</a:t>
            </a:fld>
            <a:endParaRPr lang="en-US"/>
          </a:p>
        </p:txBody>
      </p:sp>
    </p:spTree>
    <p:extLst>
      <p:ext uri="{BB962C8B-B14F-4D97-AF65-F5344CB8AC3E}">
        <p14:creationId xmlns:p14="http://schemas.microsoft.com/office/powerpoint/2010/main" val="2422671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8E2664-65DB-4A07-8EF8-27A3AE3C60CF}"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27D29-FB20-4F81-96A0-C1122F910FDB}" type="slidenum">
              <a:rPr lang="en-US" smtClean="0"/>
              <a:t>‹#›</a:t>
            </a:fld>
            <a:endParaRPr lang="en-US"/>
          </a:p>
        </p:txBody>
      </p:sp>
    </p:spTree>
    <p:extLst>
      <p:ext uri="{BB962C8B-B14F-4D97-AF65-F5344CB8AC3E}">
        <p14:creationId xmlns:p14="http://schemas.microsoft.com/office/powerpoint/2010/main" val="58621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bwMode="white">
          <a:xfrm>
            <a:off x="457200" y="1219200"/>
            <a:ext cx="8229600" cy="1447800"/>
          </a:xfrm>
          <a:prstGeom prst="rect">
            <a:avLst/>
          </a:prstGeom>
        </p:spPr>
        <p:txBody>
          <a:bodyPr vert="horz"/>
          <a:lstStyle>
            <a:lvl1pPr>
              <a:defRPr b="1" cap="small" baseline="0">
                <a:effectLst>
                  <a:outerShdw blurRad="50800" dist="38100" dir="2700000" algn="tl" rotWithShape="0">
                    <a:prstClr val="black">
                      <a:alpha val="40000"/>
                    </a:prstClr>
                  </a:outerShdw>
                </a:effectLst>
              </a:defRPr>
            </a:lvl1pPr>
          </a:lstStyle>
          <a:p>
            <a:r>
              <a:rPr lang="en-US" dirty="0"/>
              <a:t>CLICK TO EDIT MASTER TITLE STYLE</a:t>
            </a:r>
          </a:p>
        </p:txBody>
      </p:sp>
      <p:sp>
        <p:nvSpPr>
          <p:cNvPr id="11" name="Subtitle 2"/>
          <p:cNvSpPr>
            <a:spLocks noGrp="1"/>
          </p:cNvSpPr>
          <p:nvPr>
            <p:ph type="subTitle" idx="1" hasCustomPrompt="1"/>
          </p:nvPr>
        </p:nvSpPr>
        <p:spPr bwMode="white">
          <a:xfrm>
            <a:off x="457200" y="2743200"/>
            <a:ext cx="8229600" cy="1295400"/>
          </a:xfrm>
          <a:prstGeom prst="rect">
            <a:avLst/>
          </a:prstGeom>
        </p:spPr>
        <p:txBody>
          <a:bodyPr/>
          <a:lstStyle>
            <a:lvl1pPr marL="0" indent="0" algn="ctr">
              <a:buNone/>
              <a:defRPr sz="2000" cap="small" baseline="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Date Placeholder 3"/>
          <p:cNvSpPr>
            <a:spLocks noGrp="1"/>
          </p:cNvSpPr>
          <p:nvPr>
            <p:ph type="dt" sz="half" idx="10"/>
          </p:nvPr>
        </p:nvSpPr>
        <p:spPr bwMode="white">
          <a:xfrm>
            <a:off x="457200" y="5410200"/>
            <a:ext cx="3505200" cy="365125"/>
          </a:xfrm>
          <a:prstGeom prst="rect">
            <a:avLst/>
          </a:prstGeom>
        </p:spPr>
        <p:txBody>
          <a:bodyPr/>
          <a:lstStyle>
            <a:lvl1pPr algn="l" fontAlgn="auto">
              <a:spcBef>
                <a:spcPts val="0"/>
              </a:spcBef>
              <a:spcAft>
                <a:spcPts val="0"/>
              </a:spcAft>
              <a:defRPr>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a:defRPr/>
            </a:pPr>
            <a:endParaRPr lang="en-US" dirty="0"/>
          </a:p>
        </p:txBody>
      </p:sp>
      <p:cxnSp>
        <p:nvCxnSpPr>
          <p:cNvPr id="14" name="Straight Connector 13"/>
          <p:cNvCxnSpPr/>
          <p:nvPr userDrawn="1"/>
        </p:nvCxnSpPr>
        <p:spPr bwMode="white">
          <a:xfrm>
            <a:off x="457200" y="5943600"/>
            <a:ext cx="8229600" cy="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6" name="Picture 5" descr="FS_50_Year_Logo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0388" y="3886200"/>
            <a:ext cx="1524000" cy="1943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518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1961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066800"/>
          </a:xfrm>
        </p:spPr>
        <p:txBody>
          <a:bodyPr/>
          <a:lstStyle>
            <a:lvl1pPr algn="l">
              <a:defRPr sz="2400" b="1">
                <a:latin typeface="Arial" pitchFamily="34" charset="0"/>
                <a:cs typeface="Arial" pitchFamily="34" charset="0"/>
              </a:defRPr>
            </a:lvl1pPr>
          </a:lstStyle>
          <a:p>
            <a:r>
              <a:rPr lang="en-US" dirty="0"/>
              <a:t>Click to edit Master title style</a:t>
            </a:r>
          </a:p>
        </p:txBody>
      </p:sp>
      <p:sp>
        <p:nvSpPr>
          <p:cNvPr id="4" name="Text Placeholder 2"/>
          <p:cNvSpPr>
            <a:spLocks noGrp="1"/>
          </p:cNvSpPr>
          <p:nvPr>
            <p:ph idx="1" hasCustomPrompt="1"/>
          </p:nvPr>
        </p:nvSpPr>
        <p:spPr bwMode="auto">
          <a:xfrm>
            <a:off x="304800" y="1219200"/>
            <a:ext cx="8534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spcBef>
                <a:spcPts val="600"/>
              </a:spcBef>
              <a:defRPr baseline="0"/>
            </a:lvl1pPr>
            <a:lvl2pPr marL="457200" indent="-228600">
              <a:spcBef>
                <a:spcPts val="600"/>
              </a:spcBef>
              <a:defRPr/>
            </a:lvl2pPr>
          </a:lstStyle>
          <a:p>
            <a:pPr lvl="0"/>
            <a:r>
              <a:rPr lang="en-US" dirty="0"/>
              <a:t>Click to edit Master text styles</a:t>
            </a:r>
          </a:p>
          <a:p>
            <a:pPr lvl="0"/>
            <a:r>
              <a:rPr lang="en-US" dirty="0"/>
              <a:t>First level</a:t>
            </a:r>
          </a:p>
          <a:p>
            <a:pPr lvl="1"/>
            <a:r>
              <a:rPr lang="en-US" dirty="0"/>
              <a:t>Second level 1</a:t>
            </a:r>
          </a:p>
          <a:p>
            <a:pPr lvl="1"/>
            <a:r>
              <a:rPr lang="en-US" dirty="0"/>
              <a:t>Second level 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8E2664-65DB-4A07-8EF8-27A3AE3C60CF}"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27D29-FB20-4F81-96A0-C1122F910FDB}" type="slidenum">
              <a:rPr lang="en-US" smtClean="0"/>
              <a:t>‹#›</a:t>
            </a:fld>
            <a:endParaRPr lang="en-US"/>
          </a:p>
        </p:txBody>
      </p:sp>
    </p:spTree>
    <p:extLst>
      <p:ext uri="{BB962C8B-B14F-4D97-AF65-F5344CB8AC3E}">
        <p14:creationId xmlns:p14="http://schemas.microsoft.com/office/powerpoint/2010/main" val="4195659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8E2664-65DB-4A07-8EF8-27A3AE3C60CF}"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27D29-FB20-4F81-96A0-C1122F910FDB}" type="slidenum">
              <a:rPr lang="en-US" smtClean="0"/>
              <a:t>‹#›</a:t>
            </a:fld>
            <a:endParaRPr lang="en-US"/>
          </a:p>
        </p:txBody>
      </p:sp>
    </p:spTree>
    <p:extLst>
      <p:ext uri="{BB962C8B-B14F-4D97-AF65-F5344CB8AC3E}">
        <p14:creationId xmlns:p14="http://schemas.microsoft.com/office/powerpoint/2010/main" val="28628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8E2664-65DB-4A07-8EF8-27A3AE3C60CF}" type="datetimeFigureOut">
              <a:rPr lang="en-US" smtClean="0"/>
              <a:t>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27D29-FB20-4F81-96A0-C1122F910FDB}" type="slidenum">
              <a:rPr lang="en-US" smtClean="0"/>
              <a:t>‹#›</a:t>
            </a:fld>
            <a:endParaRPr lang="en-US"/>
          </a:p>
        </p:txBody>
      </p:sp>
    </p:spTree>
    <p:extLst>
      <p:ext uri="{BB962C8B-B14F-4D97-AF65-F5344CB8AC3E}">
        <p14:creationId xmlns:p14="http://schemas.microsoft.com/office/powerpoint/2010/main" val="152156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8E2664-65DB-4A07-8EF8-27A3AE3C60CF}" type="datetimeFigureOut">
              <a:rPr lang="en-US" smtClean="0"/>
              <a:t>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27D29-FB20-4F81-96A0-C1122F910FDB}" type="slidenum">
              <a:rPr lang="en-US" smtClean="0"/>
              <a:t>‹#›</a:t>
            </a:fld>
            <a:endParaRPr lang="en-US"/>
          </a:p>
        </p:txBody>
      </p:sp>
    </p:spTree>
    <p:extLst>
      <p:ext uri="{BB962C8B-B14F-4D97-AF65-F5344CB8AC3E}">
        <p14:creationId xmlns:p14="http://schemas.microsoft.com/office/powerpoint/2010/main" val="894363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8E2664-65DB-4A07-8EF8-27A3AE3C60CF}" type="datetimeFigureOut">
              <a:rPr lang="en-US" smtClean="0"/>
              <a:t>1/24/20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27D29-FB20-4F81-96A0-C1122F910FDB}" type="slidenum">
              <a:rPr lang="en-US" smtClean="0"/>
              <a:t>‹#›</a:t>
            </a:fld>
            <a:endParaRPr lang="en-US"/>
          </a:p>
        </p:txBody>
      </p:sp>
    </p:spTree>
    <p:extLst>
      <p:ext uri="{BB962C8B-B14F-4D97-AF65-F5344CB8AC3E}">
        <p14:creationId xmlns:p14="http://schemas.microsoft.com/office/powerpoint/2010/main" val="21401044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9" descr="fs_clear_blue"/>
          <p:cNvPicPr>
            <a:picLocks noChangeAspect="1" noChangeArrowheads="1"/>
          </p:cNvPicPr>
          <p:nvPr/>
        </p:nvPicPr>
        <p:blipFill>
          <a:blip r:embed="rId4" cstate="print">
            <a:clrChange>
              <a:clrFrom>
                <a:srgbClr val="FDFDFD"/>
              </a:clrFrom>
              <a:clrTo>
                <a:srgbClr val="FDFDFD">
                  <a:alpha val="0"/>
                </a:srgbClr>
              </a:clrTo>
            </a:clrChange>
            <a:lum bright="100000"/>
          </a:blip>
          <a:srcRect/>
          <a:stretch>
            <a:fillRect/>
          </a:stretch>
        </p:blipFill>
        <p:spPr bwMode="auto">
          <a:xfrm>
            <a:off x="1639888" y="5981700"/>
            <a:ext cx="5864225" cy="800100"/>
          </a:xfrm>
          <a:prstGeom prst="rect">
            <a:avLst/>
          </a:prstGeom>
          <a:noFill/>
          <a:ln w="9525">
            <a:noFill/>
            <a:miter lim="800000"/>
            <a:headEnd/>
            <a:tailEnd/>
          </a:ln>
        </p:spPr>
      </p:pic>
      <p:pic>
        <p:nvPicPr>
          <p:cNvPr id="4" name="Picture 3" descr="FS cover imag14.jpg"/>
          <p:cNvPicPr>
            <a:picLocks noChangeAspect="1"/>
          </p:cNvPicPr>
          <p:nvPr/>
        </p:nvPicPr>
        <p:blipFill>
          <a:blip r:embed="rId5" cstate="print">
            <a:extLst>
              <a:ext uri="{BEBA8EAE-BF5A-486C-A8C5-ECC9F3942E4B}">
                <a14:imgProps xmlns:a14="http://schemas.microsoft.com/office/drawing/2010/main">
                  <a14:imgLayer r:embed="rId6">
                    <a14:imgEffect>
                      <a14:brightnessContrast bright="38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5" r:id="rId1"/>
    <p:sldLayoutId id="2147483818" r:id="rId2"/>
  </p:sldLayoutIdLst>
  <p:txStyles>
    <p:titleStyle>
      <a:lvl1pPr algn="ctr" defTabSz="457200" rtl="0" eaLnBrk="1" fontAlgn="base" hangingPunct="1">
        <a:spcBef>
          <a:spcPct val="0"/>
        </a:spcBef>
        <a:spcAft>
          <a:spcPct val="0"/>
        </a:spcAft>
        <a:defRPr sz="2800" kern="1200">
          <a:solidFill>
            <a:schemeClr val="bg1"/>
          </a:solidFill>
          <a:latin typeface="Arial"/>
          <a:ea typeface="ＭＳ Ｐゴシック" charset="0"/>
          <a:cs typeface="ＭＳ Ｐゴシック" charset="0"/>
        </a:defRPr>
      </a:lvl1pPr>
      <a:lvl2pPr algn="ctr"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2800">
          <a:solidFill>
            <a:schemeClr val="bg1"/>
          </a:solidFill>
          <a:latin typeface="Arial" charset="0"/>
          <a:ea typeface="ＭＳ Ｐゴシック" charset="0"/>
          <a:cs typeface="ＭＳ Ｐゴシック" charset="0"/>
        </a:defRPr>
      </a:lvl9pPr>
    </p:titleStyle>
    <p:bodyStyle>
      <a:lvl1pPr marL="342900" indent="-342900" algn="ctr" defTabSz="457200" rtl="0" eaLnBrk="1" fontAlgn="base" hangingPunct="1">
        <a:spcBef>
          <a:spcPct val="20000"/>
        </a:spcBef>
        <a:spcAft>
          <a:spcPct val="0"/>
        </a:spcAft>
        <a:buFont typeface="Arial" pitchFamily="34" charset="0"/>
        <a:defRPr sz="3200" kern="1200">
          <a:solidFill>
            <a:schemeClr val="tx1"/>
          </a:solidFill>
          <a:latin typeface="+mn-lt"/>
          <a:ea typeface="ＭＳ Ｐゴシック" charset="0"/>
          <a:cs typeface="ＭＳ Ｐゴシック" charset="0"/>
        </a:defRPr>
      </a:lvl1pPr>
      <a:lvl2pPr marL="457200" algn="ctr" defTabSz="457200" rtl="0" eaLnBrk="1" fontAlgn="base" hangingPunct="1">
        <a:spcBef>
          <a:spcPct val="20000"/>
        </a:spcBef>
        <a:spcAft>
          <a:spcPct val="0"/>
        </a:spcAft>
        <a:buFont typeface="Arial" pitchFamily="34" charset="0"/>
        <a:defRPr sz="2800" kern="1200">
          <a:solidFill>
            <a:schemeClr val="tx1"/>
          </a:solidFill>
          <a:latin typeface="+mn-lt"/>
          <a:ea typeface="ＭＳ Ｐゴシック" charset="0"/>
          <a:cs typeface="+mn-cs"/>
        </a:defRPr>
      </a:lvl2pPr>
      <a:lvl3pPr marL="914400" algn="ctr" defTabSz="457200" rtl="0" eaLnBrk="1" fontAlgn="base" hangingPunct="1">
        <a:spcBef>
          <a:spcPct val="20000"/>
        </a:spcBef>
        <a:spcAft>
          <a:spcPct val="0"/>
        </a:spcAft>
        <a:buFont typeface="Arial" pitchFamily="34" charset="0"/>
        <a:defRPr sz="2400" kern="1200">
          <a:solidFill>
            <a:schemeClr val="tx1"/>
          </a:solidFill>
          <a:latin typeface="+mn-lt"/>
          <a:ea typeface="ＭＳ Ｐゴシック" charset="0"/>
          <a:cs typeface="+mn-cs"/>
        </a:defRPr>
      </a:lvl3pPr>
      <a:lvl4pPr marL="1371600" algn="ctr" defTabSz="457200" rtl="0" eaLnBrk="1" fontAlgn="base" hangingPunct="1">
        <a:spcBef>
          <a:spcPct val="20000"/>
        </a:spcBef>
        <a:spcAft>
          <a:spcPct val="0"/>
        </a:spcAft>
        <a:buFont typeface="Arial" pitchFamily="34" charset="0"/>
        <a:defRPr sz="2000" kern="1200">
          <a:solidFill>
            <a:schemeClr val="tx1"/>
          </a:solidFill>
          <a:latin typeface="+mn-lt"/>
          <a:ea typeface="ＭＳ Ｐゴシック" charset="0"/>
          <a:cs typeface="+mn-cs"/>
        </a:defRPr>
      </a:lvl4pPr>
      <a:lvl5pPr marL="1828800" algn="ctr" defTabSz="457200" rtl="0" eaLnBrk="1" fontAlgn="base" hangingPunct="1">
        <a:spcBef>
          <a:spcPct val="20000"/>
        </a:spcBef>
        <a:spcAft>
          <a:spcPct val="0"/>
        </a:spcAft>
        <a:buFont typeface="Arial" pitchFamily="34" charset="0"/>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3" descr="360degree_diffused_blue_quarter.psd"/>
          <p:cNvPicPr>
            <a:picLocks noChangeAspect="1"/>
          </p:cNvPicPr>
          <p:nvPr/>
        </p:nvPicPr>
        <p:blipFill>
          <a:blip r:embed="rId3" cstate="print"/>
          <a:srcRect/>
          <a:stretch>
            <a:fillRect/>
          </a:stretch>
        </p:blipFill>
        <p:spPr bwMode="auto">
          <a:xfrm>
            <a:off x="5711825" y="3048000"/>
            <a:ext cx="3432175" cy="3338513"/>
          </a:xfrm>
          <a:prstGeom prst="rect">
            <a:avLst/>
          </a:prstGeom>
          <a:noFill/>
          <a:ln w="9525">
            <a:noFill/>
            <a:miter lim="800000"/>
            <a:headEnd/>
            <a:tailEnd/>
          </a:ln>
        </p:spPr>
      </p:pic>
      <p:sp>
        <p:nvSpPr>
          <p:cNvPr id="7" name="Rectangle 6"/>
          <p:cNvSpPr/>
          <p:nvPr/>
        </p:nvSpPr>
        <p:spPr bwMode="white">
          <a:xfrm>
            <a:off x="0" y="6400800"/>
            <a:ext cx="9144000" cy="457200"/>
          </a:xfrm>
          <a:prstGeom prst="rect">
            <a:avLst/>
          </a:prstGeom>
          <a:solidFill>
            <a:srgbClr val="1742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Rectangle 7"/>
          <p:cNvSpPr/>
          <p:nvPr/>
        </p:nvSpPr>
        <p:spPr bwMode="white">
          <a:xfrm>
            <a:off x="0" y="0"/>
            <a:ext cx="9144000" cy="1066800"/>
          </a:xfrm>
          <a:prstGeom prst="rect">
            <a:avLst/>
          </a:prstGeom>
          <a:solidFill>
            <a:srgbClr val="1742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Title Placeholder 1"/>
          <p:cNvSpPr>
            <a:spLocks noGrp="1"/>
          </p:cNvSpPr>
          <p:nvPr>
            <p:ph type="title"/>
          </p:nvPr>
        </p:nvSpPr>
        <p:spPr bwMode="black">
          <a:xfrm>
            <a:off x="381000" y="2667000"/>
            <a:ext cx="8382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12" name="Picture 39" descr="fs_clear_blue"/>
          <p:cNvPicPr>
            <a:picLocks noChangeAspect="1" noChangeArrowheads="1"/>
          </p:cNvPicPr>
          <p:nvPr/>
        </p:nvPicPr>
        <p:blipFill>
          <a:blip r:embed="rId4" cstate="print">
            <a:clrChange>
              <a:clrFrom>
                <a:srgbClr val="FDFDFD"/>
              </a:clrFrom>
              <a:clrTo>
                <a:srgbClr val="FDFDFD">
                  <a:alpha val="0"/>
                </a:srgbClr>
              </a:clrTo>
            </a:clrChange>
            <a:lum bright="100000"/>
          </a:blip>
          <a:srcRect/>
          <a:stretch>
            <a:fillRect/>
          </a:stretch>
        </p:blipFill>
        <p:spPr bwMode="black">
          <a:xfrm>
            <a:off x="2857500" y="6381750"/>
            <a:ext cx="3429000" cy="468313"/>
          </a:xfrm>
          <a:prstGeom prst="rect">
            <a:avLst/>
          </a:prstGeom>
          <a:noFill/>
          <a:ln w="9525">
            <a:noFill/>
            <a:miter lim="800000"/>
            <a:headEnd/>
            <a:tailEnd/>
          </a:ln>
        </p:spPr>
      </p:pic>
      <p:sp>
        <p:nvSpPr>
          <p:cNvPr id="10" name="Slide Number Placeholder 2"/>
          <p:cNvSpPr txBox="1">
            <a:spLocks/>
          </p:cNvSpPr>
          <p:nvPr/>
        </p:nvSpPr>
        <p:spPr>
          <a:xfrm>
            <a:off x="381000" y="6416675"/>
            <a:ext cx="2209800" cy="441325"/>
          </a:xfrm>
          <a:prstGeom prst="rect">
            <a:avLst/>
          </a:prstGeom>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January 27, 2020</a:t>
            </a:r>
          </a:p>
        </p:txBody>
      </p:sp>
      <p:sp>
        <p:nvSpPr>
          <p:cNvPr id="14" name="Slide Number Placeholder 2"/>
          <p:cNvSpPr txBox="1">
            <a:spLocks/>
          </p:cNvSpPr>
          <p:nvPr/>
        </p:nvSpPr>
        <p:spPr>
          <a:xfrm>
            <a:off x="6705600" y="6416675"/>
            <a:ext cx="2057400" cy="441325"/>
          </a:xfrm>
          <a:prstGeom prst="rect">
            <a:avLst/>
          </a:prstGeom>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9343BD6-7CF3-425F-87EB-32CF662AC21B}" type="slidenum">
              <a:rPr kumimoji="0" lang="en-US" sz="1000" b="1"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5" name="TextBox 1"/>
          <p:cNvSpPr txBox="1"/>
          <p:nvPr/>
        </p:nvSpPr>
        <p:spPr>
          <a:xfrm>
            <a:off x="0" y="6172200"/>
            <a:ext cx="2209800" cy="230832"/>
          </a:xfrm>
          <a:prstGeom prst="rect">
            <a:avLst/>
          </a:prstGeom>
          <a:noFill/>
        </p:spPr>
        <p:txBody>
          <a:bodyPr wrap="square" rtlCol="0">
            <a:spAutoFit/>
          </a:bodyPr>
          <a:lstStyle>
            <a:defPPr>
              <a:defRPr lang="en-US"/>
            </a:defPPr>
            <a:lvl1pPr algn="l" rtl="0" fontAlgn="base">
              <a:spcBef>
                <a:spcPct val="0"/>
              </a:spcBef>
              <a:spcAft>
                <a:spcPct val="0"/>
              </a:spcAft>
              <a:defRPr sz="16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tx1"/>
                </a:solidFill>
                <a:latin typeface="Arial" pitchFamily="34" charset="0"/>
                <a:ea typeface="+mn-ea"/>
                <a:cs typeface="Arial" pitchFamily="34" charset="0"/>
              </a:defRPr>
            </a:lvl5pPr>
            <a:lvl6pPr marL="2286000" algn="l" defTabSz="914400" rtl="0" eaLnBrk="1" latinLnBrk="0" hangingPunct="1">
              <a:defRPr sz="1600" b="1" kern="1200">
                <a:solidFill>
                  <a:schemeClr val="tx1"/>
                </a:solidFill>
                <a:latin typeface="Arial" pitchFamily="34" charset="0"/>
                <a:ea typeface="+mn-ea"/>
                <a:cs typeface="Arial" pitchFamily="34" charset="0"/>
              </a:defRPr>
            </a:lvl6pPr>
            <a:lvl7pPr marL="2743200" algn="l" defTabSz="914400" rtl="0" eaLnBrk="1" latinLnBrk="0" hangingPunct="1">
              <a:defRPr sz="1600" b="1" kern="1200">
                <a:solidFill>
                  <a:schemeClr val="tx1"/>
                </a:solidFill>
                <a:latin typeface="Arial" pitchFamily="34" charset="0"/>
                <a:ea typeface="+mn-ea"/>
                <a:cs typeface="Arial" pitchFamily="34" charset="0"/>
              </a:defRPr>
            </a:lvl7pPr>
            <a:lvl8pPr marL="3200400" algn="l" defTabSz="914400" rtl="0" eaLnBrk="1" latinLnBrk="0" hangingPunct="1">
              <a:defRPr sz="1600" b="1" kern="1200">
                <a:solidFill>
                  <a:schemeClr val="tx1"/>
                </a:solidFill>
                <a:latin typeface="Arial" pitchFamily="34" charset="0"/>
                <a:ea typeface="+mn-ea"/>
                <a:cs typeface="Arial" pitchFamily="34" charset="0"/>
              </a:defRPr>
            </a:lvl8pPr>
            <a:lvl9pPr marL="3657600" algn="l" defTabSz="914400" rtl="0" eaLnBrk="1" latinLnBrk="0" hangingPunct="1">
              <a:defRPr sz="1600" b="1" kern="1200">
                <a:solidFill>
                  <a:schemeClr val="tx1"/>
                </a:solidFill>
                <a:latin typeface="Arial" pitchFamily="34" charset="0"/>
                <a:ea typeface="+mn-ea"/>
                <a:cs typeface="Arial" pitchFamily="34" charset="0"/>
              </a:defRPr>
            </a:lvl9pPr>
          </a:lstStyle>
          <a:p>
            <a:pPr algn="l"/>
            <a:r>
              <a:rPr lang="en-US" sz="900" b="0" dirty="0">
                <a:hlinkClick r:id="" action="ppaction://noaction"/>
              </a:rPr>
              <a:t>Return</a:t>
            </a:r>
            <a:r>
              <a:rPr lang="en-US" sz="900" b="0" baseline="0" dirty="0">
                <a:hlinkClick r:id="" action="ppaction://noaction"/>
              </a:rPr>
              <a:t> to contents</a:t>
            </a:r>
            <a:endParaRPr lang="en-US" sz="900" b="0" dirty="0"/>
          </a:p>
        </p:txBody>
      </p:sp>
    </p:spTree>
    <p:extLst>
      <p:ext uri="{BB962C8B-B14F-4D97-AF65-F5344CB8AC3E}">
        <p14:creationId xmlns:p14="http://schemas.microsoft.com/office/powerpoint/2010/main" val="2787135384"/>
      </p:ext>
    </p:extLst>
  </p:cSld>
  <p:clrMap bg1="lt1" tx1="dk1" bg2="lt2" tx2="dk2" accent1="accent1" accent2="accent2" accent3="accent3" accent4="accent4" accent5="accent5" accent6="accent6" hlink="hlink" folHlink="folHlink"/>
  <p:sldLayoutIdLst>
    <p:sldLayoutId id="2147483817" r:id="rId1"/>
  </p:sldLayoutIdLst>
  <p:txStyles>
    <p:titleStyle>
      <a:lvl1pPr algn="ctr" defTabSz="457200" rtl="0" eaLnBrk="1" latinLnBrk="0" hangingPunct="1">
        <a:spcBef>
          <a:spcPct val="0"/>
        </a:spcBef>
        <a:buNone/>
        <a:defRPr sz="2800" b="1" i="0" kern="1200">
          <a:solidFill>
            <a:srgbClr val="17426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white">
          <a:xfrm>
            <a:off x="0" y="6400800"/>
            <a:ext cx="9144000" cy="457200"/>
          </a:xfrm>
          <a:prstGeom prst="rect">
            <a:avLst/>
          </a:prstGeom>
          <a:solidFill>
            <a:srgbClr val="17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bwMode="white">
          <a:xfrm>
            <a:off x="0" y="0"/>
            <a:ext cx="9144000" cy="1066800"/>
          </a:xfrm>
          <a:prstGeom prst="rect">
            <a:avLst/>
          </a:prstGeom>
          <a:solidFill>
            <a:srgbClr val="17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black">
          <a:xfrm>
            <a:off x="304800" y="0"/>
            <a:ext cx="8534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304800" y="1219200"/>
            <a:ext cx="8534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0"/>
            <a:r>
              <a:rPr lang="en-US" dirty="0"/>
              <a:t>First level</a:t>
            </a:r>
          </a:p>
          <a:p>
            <a:pPr lvl="1"/>
            <a:r>
              <a:rPr lang="en-US" dirty="0"/>
              <a:t>Second level 1</a:t>
            </a:r>
          </a:p>
          <a:p>
            <a:pPr lvl="1"/>
            <a:r>
              <a:rPr lang="en-US" dirty="0"/>
              <a:t>Second level 2</a:t>
            </a:r>
          </a:p>
        </p:txBody>
      </p:sp>
      <p:pic>
        <p:nvPicPr>
          <p:cNvPr id="11" name="Picture 39" descr="fs_clear_blue"/>
          <p:cNvPicPr>
            <a:picLocks noChangeAspect="1" noChangeArrowheads="1"/>
          </p:cNvPicPr>
          <p:nvPr/>
        </p:nvPicPr>
        <p:blipFill>
          <a:blip r:embed="rId3" cstate="print">
            <a:clrChange>
              <a:clrFrom>
                <a:srgbClr val="FDFDFD"/>
              </a:clrFrom>
              <a:clrTo>
                <a:srgbClr val="FDFDFD">
                  <a:alpha val="0"/>
                </a:srgbClr>
              </a:clrTo>
            </a:clrChange>
            <a:lum bright="100000"/>
          </a:blip>
          <a:srcRect/>
          <a:stretch>
            <a:fillRect/>
          </a:stretch>
        </p:blipFill>
        <p:spPr bwMode="black">
          <a:xfrm>
            <a:off x="2857500" y="6381956"/>
            <a:ext cx="3429000" cy="467844"/>
          </a:xfrm>
          <a:prstGeom prst="rect">
            <a:avLst/>
          </a:prstGeom>
          <a:noFill/>
          <a:ln w="9525">
            <a:noFill/>
            <a:miter lim="800000"/>
            <a:headEnd/>
            <a:tailEnd/>
          </a:ln>
        </p:spPr>
      </p:pic>
      <p:sp>
        <p:nvSpPr>
          <p:cNvPr id="8" name="Slide Number Placeholder 2"/>
          <p:cNvSpPr txBox="1">
            <a:spLocks/>
          </p:cNvSpPr>
          <p:nvPr/>
        </p:nvSpPr>
        <p:spPr>
          <a:xfrm>
            <a:off x="381000" y="6416675"/>
            <a:ext cx="2209800" cy="441325"/>
          </a:xfrm>
          <a:prstGeom prst="rect">
            <a:avLst/>
          </a:prstGeom>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January 27, 2020</a:t>
            </a:r>
          </a:p>
        </p:txBody>
      </p:sp>
      <p:sp>
        <p:nvSpPr>
          <p:cNvPr id="9" name="Slide Number Placeholder 2"/>
          <p:cNvSpPr txBox="1">
            <a:spLocks/>
          </p:cNvSpPr>
          <p:nvPr/>
        </p:nvSpPr>
        <p:spPr>
          <a:xfrm>
            <a:off x="6705600" y="6416675"/>
            <a:ext cx="2057400" cy="441325"/>
          </a:xfrm>
          <a:prstGeom prst="rect">
            <a:avLst/>
          </a:prstGeom>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09343BD6-7CF3-425F-87EB-32CF662AC21B}" type="slidenum">
              <a:rPr kumimoji="0" lang="en-US" sz="1000" b="1"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800" r:id="rId1"/>
  </p:sldLayoutIdLst>
  <p:hf hdr="0" ftr="0" dt="0"/>
  <p:txStyles>
    <p:titleStyle>
      <a:lvl1pPr algn="l" rtl="0" eaLnBrk="0" fontAlgn="base" hangingPunct="0">
        <a:spcBef>
          <a:spcPct val="0"/>
        </a:spcBef>
        <a:spcAft>
          <a:spcPct val="0"/>
        </a:spcAft>
        <a:defRPr sz="24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400" b="1">
          <a:solidFill>
            <a:schemeClr val="tx1"/>
          </a:solidFill>
          <a:latin typeface="Arial" pitchFamily="34" charset="0"/>
          <a:cs typeface="Arial" pitchFamily="34" charset="0"/>
        </a:defRPr>
      </a:lvl2pPr>
      <a:lvl3pPr algn="l" rtl="0" eaLnBrk="0" fontAlgn="base" hangingPunct="0">
        <a:spcBef>
          <a:spcPct val="0"/>
        </a:spcBef>
        <a:spcAft>
          <a:spcPct val="0"/>
        </a:spcAft>
        <a:defRPr sz="2400" b="1">
          <a:solidFill>
            <a:schemeClr val="tx1"/>
          </a:solidFill>
          <a:latin typeface="Arial" pitchFamily="34" charset="0"/>
          <a:cs typeface="Arial" pitchFamily="34" charset="0"/>
        </a:defRPr>
      </a:lvl3pPr>
      <a:lvl4pPr algn="l" rtl="0" eaLnBrk="0" fontAlgn="base" hangingPunct="0">
        <a:spcBef>
          <a:spcPct val="0"/>
        </a:spcBef>
        <a:spcAft>
          <a:spcPct val="0"/>
        </a:spcAft>
        <a:defRPr sz="2400" b="1">
          <a:solidFill>
            <a:schemeClr val="tx1"/>
          </a:solidFill>
          <a:latin typeface="Arial" pitchFamily="34" charset="0"/>
          <a:cs typeface="Arial" pitchFamily="34" charset="0"/>
        </a:defRPr>
      </a:lvl4pPr>
      <a:lvl5pPr algn="l" rtl="0" eaLnBrk="0" fontAlgn="base" hangingPunct="0">
        <a:spcBef>
          <a:spcPct val="0"/>
        </a:spcBef>
        <a:spcAft>
          <a:spcPct val="0"/>
        </a:spcAft>
        <a:defRPr sz="2400" b="1">
          <a:solidFill>
            <a:schemeClr val="tx1"/>
          </a:solidFill>
          <a:latin typeface="Arial" pitchFamily="34" charset="0"/>
          <a:cs typeface="Arial" pitchFamily="34" charset="0"/>
        </a:defRPr>
      </a:lvl5pPr>
      <a:lvl6pPr marL="457200" algn="l" rtl="0" fontAlgn="base">
        <a:spcBef>
          <a:spcPct val="0"/>
        </a:spcBef>
        <a:spcAft>
          <a:spcPct val="0"/>
        </a:spcAft>
        <a:defRPr sz="2400" b="1">
          <a:solidFill>
            <a:schemeClr val="tx1"/>
          </a:solidFill>
          <a:latin typeface="Arial" pitchFamily="34" charset="0"/>
          <a:cs typeface="Arial" pitchFamily="34" charset="0"/>
        </a:defRPr>
      </a:lvl6pPr>
      <a:lvl7pPr marL="914400" algn="l" rtl="0" fontAlgn="base">
        <a:spcBef>
          <a:spcPct val="0"/>
        </a:spcBef>
        <a:spcAft>
          <a:spcPct val="0"/>
        </a:spcAft>
        <a:defRPr sz="2400" b="1">
          <a:solidFill>
            <a:schemeClr val="tx1"/>
          </a:solidFill>
          <a:latin typeface="Arial" pitchFamily="34" charset="0"/>
          <a:cs typeface="Arial" pitchFamily="34" charset="0"/>
        </a:defRPr>
      </a:lvl7pPr>
      <a:lvl8pPr marL="1371600" algn="l" rtl="0" fontAlgn="base">
        <a:spcBef>
          <a:spcPct val="0"/>
        </a:spcBef>
        <a:spcAft>
          <a:spcPct val="0"/>
        </a:spcAft>
        <a:defRPr sz="2400" b="1">
          <a:solidFill>
            <a:schemeClr val="tx1"/>
          </a:solidFill>
          <a:latin typeface="Arial" pitchFamily="34" charset="0"/>
          <a:cs typeface="Arial" pitchFamily="34" charset="0"/>
        </a:defRPr>
      </a:lvl8pPr>
      <a:lvl9pPr marL="1828800" algn="l" rtl="0" fontAlgn="base">
        <a:spcBef>
          <a:spcPct val="0"/>
        </a:spcBef>
        <a:spcAft>
          <a:spcPct val="0"/>
        </a:spcAft>
        <a:defRPr sz="2400" b="1">
          <a:solidFill>
            <a:schemeClr val="tx1"/>
          </a:solidFill>
          <a:latin typeface="Arial" pitchFamily="34" charset="0"/>
          <a:cs typeface="Arial" pitchFamily="34" charset="0"/>
        </a:defRPr>
      </a:lvl9pPr>
    </p:titleStyle>
    <p:bodyStyle>
      <a:lvl1pPr marL="228600" indent="-228600" algn="l" rtl="0" eaLnBrk="0" fontAlgn="base" hangingPunct="0">
        <a:spcBef>
          <a:spcPts val="600"/>
        </a:spcBef>
        <a:spcAft>
          <a:spcPct val="0"/>
        </a:spcAft>
        <a:buClrTx/>
        <a:buFont typeface="Arial" pitchFamily="34" charset="0"/>
        <a:buChar char="•"/>
        <a:defRPr sz="1400" kern="1200">
          <a:solidFill>
            <a:schemeClr val="tx1"/>
          </a:solidFill>
          <a:latin typeface="Arial" pitchFamily="34" charset="0"/>
          <a:ea typeface="+mn-ea"/>
          <a:cs typeface="Arial" pitchFamily="34" charset="0"/>
        </a:defRPr>
      </a:lvl1pPr>
      <a:lvl2pPr marL="457200" indent="-228600" algn="l" rtl="0" eaLnBrk="0" fontAlgn="base" hangingPunct="0">
        <a:spcBef>
          <a:spcPts val="600"/>
        </a:spcBef>
        <a:spcAft>
          <a:spcPct val="0"/>
        </a:spcAft>
        <a:buClrTx/>
        <a:buFont typeface="Courier New" pitchFamily="49" charset="0"/>
        <a:buChar char="o"/>
        <a:defRPr sz="1400" kern="1200">
          <a:solidFill>
            <a:schemeClr val="tx1"/>
          </a:solidFill>
          <a:latin typeface="Arial" pitchFamily="34" charset="0"/>
          <a:ea typeface="+mn-ea"/>
          <a:cs typeface="Arial" pitchFamily="34" charset="0"/>
        </a:defRPr>
      </a:lvl2pPr>
      <a:lvl3pPr marL="225425" indent="-225425"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3pPr>
      <a:lvl4pPr marL="225425" indent="-225425" algn="l" rtl="0" eaLnBrk="0" fontAlgn="base" hangingPunct="0">
        <a:spcBef>
          <a:spcPct val="20000"/>
        </a:spcBef>
        <a:spcAft>
          <a:spcPct val="0"/>
        </a:spcAft>
        <a:buClr>
          <a:srgbClr val="17426B"/>
        </a:buClr>
        <a:buFont typeface="Courier New" pitchFamily="49" charset="0"/>
        <a:buChar char="o"/>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E2664-65DB-4A07-8EF8-27A3AE3C60CF}" type="datetimeFigureOut">
              <a:rPr lang="en-US" smtClean="0"/>
              <a:t>1/24/20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27D29-FB20-4F81-96A0-C1122F910FDB}" type="slidenum">
              <a:rPr lang="en-US" smtClean="0"/>
              <a:t>‹#›</a:t>
            </a:fld>
            <a:endParaRPr lang="en-US"/>
          </a:p>
        </p:txBody>
      </p:sp>
    </p:spTree>
    <p:extLst>
      <p:ext uri="{BB962C8B-B14F-4D97-AF65-F5344CB8AC3E}">
        <p14:creationId xmlns:p14="http://schemas.microsoft.com/office/powerpoint/2010/main" val="403650933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frost.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Trust – What Is It?  </a:t>
            </a:r>
            <a:br>
              <a:rPr lang="en-US" dirty="0"/>
            </a:br>
            <a:r>
              <a:rPr lang="en-US" dirty="0"/>
              <a:t>Associated Best Practices and Vendors </a:t>
            </a:r>
          </a:p>
        </p:txBody>
      </p:sp>
      <p:sp>
        <p:nvSpPr>
          <p:cNvPr id="5" name="Text Box 6"/>
          <p:cNvSpPr txBox="1">
            <a:spLocks noChangeArrowheads="1"/>
          </p:cNvSpPr>
          <p:nvPr/>
        </p:nvSpPr>
        <p:spPr bwMode="white">
          <a:xfrm>
            <a:off x="457200" y="5334000"/>
            <a:ext cx="3067050" cy="368300"/>
          </a:xfrm>
          <a:prstGeom prst="rect">
            <a:avLst/>
          </a:prstGeom>
          <a:noFill/>
          <a:ln w="9525">
            <a:noFill/>
            <a:miter lim="800000"/>
            <a:headEnd/>
            <a:tailEnd/>
          </a:ln>
        </p:spPr>
        <p:txBody>
          <a:bodyPr>
            <a:spAutoFit/>
          </a:bodyPr>
          <a:lstStyle/>
          <a:p>
            <a:pPr>
              <a:spcBef>
                <a:spcPts val="300"/>
              </a:spcBef>
              <a:spcAft>
                <a:spcPts val="600"/>
              </a:spcAft>
            </a:pPr>
            <a:r>
              <a:rPr lang="en-US" b="1" dirty="0">
                <a:solidFill>
                  <a:schemeClr val="bg1"/>
                </a:solidFill>
                <a:effectLst>
                  <a:outerShdw blurRad="50800" dist="38100" dir="2700000" algn="tl" rotWithShape="0">
                    <a:prstClr val="black">
                      <a:alpha val="40000"/>
                    </a:prstClr>
                  </a:outerShdw>
                </a:effectLst>
                <a:latin typeface="Arial"/>
                <a:cs typeface="Arial"/>
              </a:rPr>
              <a:t>January 27, 2020</a:t>
            </a:r>
          </a:p>
        </p:txBody>
      </p:sp>
      <p:sp>
        <p:nvSpPr>
          <p:cNvPr id="6" name="Text Box 6"/>
          <p:cNvSpPr txBox="1">
            <a:spLocks noChangeArrowheads="1"/>
          </p:cNvSpPr>
          <p:nvPr/>
        </p:nvSpPr>
        <p:spPr bwMode="white">
          <a:xfrm>
            <a:off x="457200" y="4953000"/>
            <a:ext cx="5334000" cy="400110"/>
          </a:xfrm>
          <a:prstGeom prst="rect">
            <a:avLst/>
          </a:prstGeom>
          <a:noFill/>
          <a:ln w="9525">
            <a:noFill/>
            <a:miter lim="800000"/>
            <a:headEnd/>
            <a:tailEnd/>
          </a:ln>
        </p:spPr>
        <p:txBody>
          <a:bodyPr wrap="square">
            <a:spAutoFit/>
          </a:bodyPr>
          <a:lstStyle/>
          <a:p>
            <a:pPr>
              <a:spcBef>
                <a:spcPts val="300"/>
              </a:spcBef>
              <a:spcAft>
                <a:spcPts val="600"/>
              </a:spcAft>
            </a:pPr>
            <a:r>
              <a:rPr lang="en-US" sz="2000" b="1" dirty="0">
                <a:solidFill>
                  <a:schemeClr val="bg1"/>
                </a:solidFill>
                <a:effectLst>
                  <a:outerShdw blurRad="50800" dist="38100" dir="2700000" algn="tl" rotWithShape="0">
                    <a:prstClr val="black">
                      <a:alpha val="40000"/>
                    </a:prstClr>
                  </a:outerShdw>
                </a:effectLst>
                <a:latin typeface="Arial"/>
                <a:cs typeface="Arial"/>
              </a:rPr>
              <a:t>Tony Massimini, Senior Industry Analyst</a:t>
            </a:r>
          </a:p>
        </p:txBody>
      </p:sp>
      <p:pic>
        <p:nvPicPr>
          <p:cNvPr id="7" name="Asset 11@2x.png" descr="Asset 11@2x.png"/>
          <p:cNvPicPr>
            <a:picLocks noChangeAspect="1"/>
          </p:cNvPicPr>
          <p:nvPr/>
        </p:nvPicPr>
        <p:blipFill>
          <a:blip r:embed="rId2"/>
          <a:stretch>
            <a:fillRect/>
          </a:stretch>
        </p:blipFill>
        <p:spPr>
          <a:xfrm>
            <a:off x="2895600" y="2590800"/>
            <a:ext cx="3314700" cy="1864918"/>
          </a:xfrm>
          <a:prstGeom prst="rect">
            <a:avLst/>
          </a:prstGeom>
          <a:gradFill>
            <a:gsLst>
              <a:gs pos="4000">
                <a:schemeClr val="tx2">
                  <a:lumMod val="10000"/>
                  <a:lumOff val="90000"/>
                </a:schemeClr>
              </a:gs>
              <a:gs pos="46000">
                <a:schemeClr val="accent1">
                  <a:tint val="44500"/>
                  <a:satMod val="160000"/>
                  <a:alpha val="42000"/>
                  <a:lumMod val="32000"/>
                  <a:lumOff val="68000"/>
                </a:schemeClr>
              </a:gs>
              <a:gs pos="100000">
                <a:schemeClr val="accent1">
                  <a:tint val="23500"/>
                  <a:satMod val="160000"/>
                </a:schemeClr>
              </a:gs>
            </a:gsLst>
            <a:lin ang="5400000" scaled="0"/>
          </a:gradFill>
          <a:ln w="12700">
            <a:miter lim="400000"/>
          </a:ln>
        </p:spPr>
      </p:pic>
    </p:spTree>
    <p:extLst>
      <p:ext uri="{BB962C8B-B14F-4D97-AF65-F5344CB8AC3E}">
        <p14:creationId xmlns:p14="http://schemas.microsoft.com/office/powerpoint/2010/main" val="287713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Key Tenets of Zero Trust</a:t>
            </a:r>
          </a:p>
        </p:txBody>
      </p:sp>
      <p:sp>
        <p:nvSpPr>
          <p:cNvPr id="3" name="Content Placeholder 2"/>
          <p:cNvSpPr>
            <a:spLocks noGrp="1"/>
          </p:cNvSpPr>
          <p:nvPr>
            <p:ph idx="1"/>
          </p:nvPr>
        </p:nvSpPr>
        <p:spPr>
          <a:xfrm>
            <a:off x="381000" y="1828800"/>
            <a:ext cx="8305800" cy="4419600"/>
          </a:xfrm>
        </p:spPr>
        <p:txBody>
          <a:bodyPr/>
          <a:lstStyle/>
          <a:p>
            <a:r>
              <a:rPr lang="en-US" sz="1800" dirty="0"/>
              <a:t>NAC is a foundational network security defense. It provides visibility, monitoring and control. NAC orchestrates and integrates a variety of network and security infrastructure. It provides flexible endpoint policy management.  </a:t>
            </a:r>
          </a:p>
          <a:p>
            <a:r>
              <a:rPr lang="en-US" sz="1800" dirty="0"/>
              <a:t>Classification of users and endpoints is the basis of visibility and determining secure access policies.</a:t>
            </a:r>
          </a:p>
          <a:p>
            <a:r>
              <a:rPr lang="en-US" sz="1800" dirty="0"/>
              <a:t>SDP protect users as they access workloads and applications. It is complimentary to NAC.</a:t>
            </a:r>
          </a:p>
          <a:p>
            <a:pPr lvl="1"/>
            <a:r>
              <a:rPr lang="en-US" sz="1800" dirty="0"/>
              <a:t>Future trend: NAC vendors expected to integrate SDP as a feature.</a:t>
            </a:r>
          </a:p>
          <a:p>
            <a:r>
              <a:rPr lang="en-US" sz="1800" dirty="0"/>
              <a:t>IAM/PAM is crucial for strict identity verification, regardless of whether the user or device are sitting within or outside of the network perimeter.</a:t>
            </a:r>
          </a:p>
        </p:txBody>
      </p:sp>
      <p:sp>
        <p:nvSpPr>
          <p:cNvPr id="6" name="Rectangle 5"/>
          <p:cNvSpPr/>
          <p:nvPr/>
        </p:nvSpPr>
        <p:spPr>
          <a:xfrm>
            <a:off x="1327068" y="1143000"/>
            <a:ext cx="5793529"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“Never Trust, Always Verify”</a:t>
            </a:r>
          </a:p>
        </p:txBody>
      </p:sp>
      <p:pic>
        <p:nvPicPr>
          <p:cNvPr id="7" name="Picture 14" descr="C:\Users\tmassimini\AppData\Local\Microsoft\Windows\INetCache\IE\ZGIGV1FN\entree-24062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5198918"/>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0" descr="C:\Users\tmassimini\AppData\Local\Microsoft\Windows\INetCache\IE\ZGIGV1FN\man-997402_960_7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5164282"/>
            <a:ext cx="1058603" cy="110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92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Key Tenets of Zero Trust</a:t>
            </a:r>
          </a:p>
        </p:txBody>
      </p:sp>
      <p:sp>
        <p:nvSpPr>
          <p:cNvPr id="3" name="Content Placeholder 2"/>
          <p:cNvSpPr>
            <a:spLocks noGrp="1"/>
          </p:cNvSpPr>
          <p:nvPr>
            <p:ph idx="1"/>
          </p:nvPr>
        </p:nvSpPr>
        <p:spPr>
          <a:xfrm>
            <a:off x="381000" y="1295400"/>
            <a:ext cx="6781800" cy="4876800"/>
          </a:xfrm>
        </p:spPr>
        <p:txBody>
          <a:bodyPr/>
          <a:lstStyle/>
          <a:p>
            <a:r>
              <a:rPr lang="en-US" sz="1800" dirty="0"/>
              <a:t>Segmentation is the practice of breaking up security perimeters into small zones to maintain separate access for separate parts of the network. </a:t>
            </a:r>
            <a:r>
              <a:rPr lang="en-US" sz="1800" dirty="0" err="1"/>
              <a:t>Microsegmentation</a:t>
            </a:r>
            <a:r>
              <a:rPr lang="en-US" sz="1800" dirty="0"/>
              <a:t> provides finer granularity. </a:t>
            </a:r>
          </a:p>
          <a:p>
            <a:pPr lvl="1"/>
            <a:r>
              <a:rPr lang="en-US" sz="1800" dirty="0"/>
              <a:t>Segmentation restricts east-west attacks.</a:t>
            </a:r>
          </a:p>
          <a:p>
            <a:pPr lvl="1"/>
            <a:r>
              <a:rPr lang="en-US" sz="1800" dirty="0"/>
              <a:t>Separate authorizations for each zone</a:t>
            </a:r>
          </a:p>
          <a:p>
            <a:r>
              <a:rPr lang="en-US" sz="1800" dirty="0"/>
              <a:t>Least privilege access reduces pathways typically used by malware and attackers and reduces the chances of internal data exfiltration.</a:t>
            </a:r>
          </a:p>
          <a:p>
            <a:r>
              <a:rPr lang="en-US" sz="1800" dirty="0"/>
              <a:t>Risk adaptive security controls - User Entity Behavior Analytics (UEBA).</a:t>
            </a:r>
          </a:p>
          <a:p>
            <a:r>
              <a:rPr lang="en-US" sz="1800" dirty="0"/>
              <a:t>Assume that there are attackers both within and outside of the network. No users or machines should be automatically trusted.</a:t>
            </a:r>
          </a:p>
          <a:p>
            <a:pPr lvl="1"/>
            <a:r>
              <a:rPr lang="en-US" sz="1800" dirty="0"/>
              <a:t>Beware the insider threat.</a:t>
            </a:r>
          </a:p>
        </p:txBody>
      </p:sp>
      <p:pic>
        <p:nvPicPr>
          <p:cNvPr id="4" name="Picture 4" descr="C:\Users\tmassimini\AppData\Local\Microsoft\Windows\INetCache\IE\ZGIGV1FN\backstab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399" y="3733800"/>
            <a:ext cx="135885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42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Key Vendors Supporting ZTN</a:t>
            </a:r>
          </a:p>
        </p:txBody>
      </p:sp>
      <p:pic>
        <p:nvPicPr>
          <p:cNvPr id="1025"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0" y="1143000"/>
            <a:ext cx="573617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2438400"/>
            <a:ext cx="1792184" cy="1477328"/>
          </a:xfrm>
          <a:prstGeom prst="rect">
            <a:avLst/>
          </a:prstGeom>
        </p:spPr>
        <p:txBody>
          <a:bodyPr wrap="square">
            <a:spAutoFit/>
          </a:bodyPr>
          <a:lstStyle/>
          <a:p>
            <a:r>
              <a:rPr lang="en-US" dirty="0"/>
              <a:t>No one vendor has all the components for a complete solution.</a:t>
            </a:r>
          </a:p>
        </p:txBody>
      </p:sp>
    </p:spTree>
    <p:extLst>
      <p:ext uri="{BB962C8B-B14F-4D97-AF65-F5344CB8AC3E}">
        <p14:creationId xmlns:p14="http://schemas.microsoft.com/office/powerpoint/2010/main" val="10778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Key Vendors Supporting ZTN</a:t>
            </a:r>
          </a:p>
        </p:txBody>
      </p:sp>
      <p:sp>
        <p:nvSpPr>
          <p:cNvPr id="3" name="Content Placeholder 2"/>
          <p:cNvSpPr>
            <a:spLocks noGrp="1"/>
          </p:cNvSpPr>
          <p:nvPr>
            <p:ph idx="1"/>
          </p:nvPr>
        </p:nvSpPr>
        <p:spPr>
          <a:xfrm>
            <a:off x="152400" y="1219200"/>
            <a:ext cx="8001000" cy="5029200"/>
          </a:xfrm>
        </p:spPr>
        <p:txBody>
          <a:bodyPr/>
          <a:lstStyle/>
          <a:p>
            <a:r>
              <a:rPr lang="en-US" sz="1800" dirty="0"/>
              <a:t>Many vendors are promoting their ZTN capabilities via integration of their product portfolios.  Most vendors offer a ZTN platform or program focusing on their specific strength.</a:t>
            </a:r>
          </a:p>
          <a:p>
            <a:r>
              <a:rPr lang="en-US" sz="1800" dirty="0"/>
              <a:t>NAC, NGFW, SDP and IAM/PAM are the foundations for vendors.</a:t>
            </a:r>
          </a:p>
          <a:p>
            <a:r>
              <a:rPr lang="en-US" sz="1800" dirty="0"/>
              <a:t>ZTN vendors partner with other companies for integrating technologies they do not have or which a customer has licensed. Customers are able to leverage security technologies they have purchased.</a:t>
            </a:r>
          </a:p>
          <a:p>
            <a:r>
              <a:rPr lang="en-US" sz="1800" dirty="0"/>
              <a:t>One vendor must be the leader for a ZTN deployment. There can be only one quarterback on the field.</a:t>
            </a:r>
          </a:p>
          <a:p>
            <a:pPr lvl="1"/>
            <a:r>
              <a:rPr lang="en-US" sz="1600" dirty="0"/>
              <a:t>Ex. </a:t>
            </a:r>
            <a:r>
              <a:rPr lang="en-US" sz="1600" dirty="0" err="1"/>
              <a:t>Portnox</a:t>
            </a:r>
            <a:r>
              <a:rPr lang="en-US" sz="1600" dirty="0"/>
              <a:t> offers NAC, but partners with Palo Alto and </a:t>
            </a:r>
            <a:r>
              <a:rPr lang="en-US" sz="1600" dirty="0" err="1"/>
              <a:t>Okta</a:t>
            </a:r>
            <a:r>
              <a:rPr lang="en-US" sz="1600" dirty="0"/>
              <a:t> who provide ZTN platforms</a:t>
            </a:r>
          </a:p>
          <a:p>
            <a:r>
              <a:rPr lang="en-US" sz="1800" dirty="0"/>
              <a:t>Notable acquisitions:</a:t>
            </a:r>
          </a:p>
          <a:p>
            <a:pPr lvl="1"/>
            <a:r>
              <a:rPr lang="en-US" sz="1600" dirty="0"/>
              <a:t>Symantec – </a:t>
            </a:r>
            <a:r>
              <a:rPr lang="en-US" sz="1600" dirty="0" err="1"/>
              <a:t>Luminate</a:t>
            </a:r>
            <a:r>
              <a:rPr lang="en-US" sz="1600" dirty="0"/>
              <a:t> Security for SDP (Feb. 2019)</a:t>
            </a:r>
          </a:p>
          <a:p>
            <a:pPr lvl="1"/>
            <a:r>
              <a:rPr lang="en-US" sz="1600" dirty="0"/>
              <a:t>Cisco – DUO Security for verification with MFA (Oct. 2018)</a:t>
            </a:r>
          </a:p>
          <a:p>
            <a:pPr lvl="1"/>
            <a:r>
              <a:rPr lang="en-US" sz="1600" dirty="0"/>
              <a:t>Fortinet – Bradford Networks for NAC ( June 2018)</a:t>
            </a:r>
          </a:p>
          <a:p>
            <a:pPr lvl="1"/>
            <a:r>
              <a:rPr lang="en-US" sz="1600" dirty="0"/>
              <a:t>OPSWAT – Impulse for NAC and SDP (Dec. 2019)</a:t>
            </a:r>
          </a:p>
        </p:txBody>
      </p:sp>
      <p:pic>
        <p:nvPicPr>
          <p:cNvPr id="4" name="Picture 51" descr="C:\Users\tmassimini\AppData\Local\Microsoft\Windows\INetCache\IE\0UR1OX1H\Derek_Anderson_Panthers_20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3505200"/>
            <a:ext cx="762000" cy="82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69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Implementing Zero Trust</a:t>
            </a:r>
          </a:p>
        </p:txBody>
      </p:sp>
      <p:sp>
        <p:nvSpPr>
          <p:cNvPr id="3" name="Content Placeholder 2"/>
          <p:cNvSpPr>
            <a:spLocks noGrp="1"/>
          </p:cNvSpPr>
          <p:nvPr>
            <p:ph idx="1"/>
          </p:nvPr>
        </p:nvSpPr>
        <p:spPr/>
        <p:txBody>
          <a:bodyPr/>
          <a:lstStyle/>
          <a:p>
            <a:r>
              <a:rPr lang="en-US" sz="2000" dirty="0"/>
              <a:t>Evaluate all risk factors surrounding the user/endpoint and their authenticating device.</a:t>
            </a:r>
          </a:p>
          <a:p>
            <a:r>
              <a:rPr lang="en-US" sz="2000" dirty="0"/>
              <a:t>Determine access needs – which user or device needs access to what in your organization. Implement restrictions to secure core privileges on applications, devices and endpoints.</a:t>
            </a:r>
          </a:p>
          <a:p>
            <a:r>
              <a:rPr lang="en-US" sz="2000" dirty="0"/>
              <a:t>Implement strong network controls that segment and isolate data and resources.  This includes on-premises, web-based and cloud-based systems.</a:t>
            </a:r>
          </a:p>
          <a:p>
            <a:r>
              <a:rPr lang="en-US" sz="2000" dirty="0"/>
              <a:t>Deploy Multi-Factor Authentication (MFA).</a:t>
            </a:r>
          </a:p>
          <a:p>
            <a:r>
              <a:rPr lang="en-US" sz="2000" dirty="0"/>
              <a:t>Classification of users and endpoints is the basis of visibility and determining secure access policies.</a:t>
            </a:r>
          </a:p>
          <a:p>
            <a:pPr lvl="1"/>
            <a:r>
              <a:rPr lang="en-US" sz="2000" dirty="0"/>
              <a:t>Classification of device identity is based upon discovered characteristics such as OS, device type, and business function.</a:t>
            </a:r>
          </a:p>
          <a:p>
            <a:pPr lvl="1"/>
            <a:endParaRPr lang="en-US" sz="1800" dirty="0"/>
          </a:p>
        </p:txBody>
      </p:sp>
    </p:spTree>
    <p:extLst>
      <p:ext uri="{BB962C8B-B14F-4D97-AF65-F5344CB8AC3E}">
        <p14:creationId xmlns:p14="http://schemas.microsoft.com/office/powerpoint/2010/main" val="393147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Implementing Zero Trust: Onboarding Considerations</a:t>
            </a:r>
          </a:p>
        </p:txBody>
      </p:sp>
      <p:sp>
        <p:nvSpPr>
          <p:cNvPr id="3" name="Content Placeholder 2"/>
          <p:cNvSpPr>
            <a:spLocks noGrp="1"/>
          </p:cNvSpPr>
          <p:nvPr>
            <p:ph idx="1"/>
          </p:nvPr>
        </p:nvSpPr>
        <p:spPr>
          <a:xfrm>
            <a:off x="304800" y="1143000"/>
            <a:ext cx="8534400" cy="5105401"/>
          </a:xfrm>
        </p:spPr>
        <p:txBody>
          <a:bodyPr/>
          <a:lstStyle/>
          <a:p>
            <a:r>
              <a:rPr lang="en-US" sz="1800" dirty="0"/>
              <a:t>ZTN vendors offer  automated onboarding tools.</a:t>
            </a:r>
          </a:p>
          <a:p>
            <a:r>
              <a:rPr lang="en-US" sz="1800" dirty="0"/>
              <a:t>Ease of deployment:  facilitates configuration settings, integrations and basic customization of guest, BYOD and other secure access rules. </a:t>
            </a:r>
          </a:p>
          <a:p>
            <a:r>
              <a:rPr lang="en-US" sz="1800" dirty="0"/>
              <a:t>Important to identify and enable automatic and custom classification of both managed and unmanaged endpoint devices</a:t>
            </a:r>
          </a:p>
          <a:p>
            <a:r>
              <a:rPr lang="en-US" sz="1800" dirty="0"/>
              <a:t>NAC uses IEEE 802.1X standard which requires an agent on the endpoint. Most IoT devices are non-802.1X compliant. NAC agentless technology is used for unmanaged devices. Different methods for profiling and verification.</a:t>
            </a:r>
          </a:p>
          <a:p>
            <a:pPr marL="0" indent="0" algn="ctr">
              <a:buNone/>
            </a:pPr>
            <a:r>
              <a:rPr lang="en-US" sz="1800" b="1" dirty="0"/>
              <a:t>Complications</a:t>
            </a:r>
          </a:p>
          <a:p>
            <a:r>
              <a:rPr lang="en-US" sz="1800" dirty="0"/>
              <a:t>Unclassified: if classification is not possible it is “unknown”</a:t>
            </a:r>
          </a:p>
          <a:p>
            <a:pPr lvl="1"/>
            <a:r>
              <a:rPr lang="en-US" sz="1600" dirty="0"/>
              <a:t>Will require periodic review, assessment, classification and policy adjustment</a:t>
            </a:r>
          </a:p>
          <a:p>
            <a:pPr lvl="1"/>
            <a:r>
              <a:rPr lang="en-US" sz="1600" dirty="0"/>
              <a:t>Device profiles can be customized to enable similar device verification and access</a:t>
            </a:r>
          </a:p>
          <a:p>
            <a:r>
              <a:rPr lang="en-US" sz="1800" dirty="0"/>
              <a:t>Non-compliant devices</a:t>
            </a:r>
          </a:p>
          <a:p>
            <a:pPr lvl="1"/>
            <a:r>
              <a:rPr lang="en-US" sz="1600" dirty="0"/>
              <a:t>Enable automated remediation prior to verification and granting access</a:t>
            </a:r>
          </a:p>
          <a:p>
            <a:pPr lvl="1"/>
            <a:r>
              <a:rPr lang="en-US" sz="1600" dirty="0"/>
              <a:t>Unsanctioned devices from specific manufacturers may be blacklisted</a:t>
            </a:r>
          </a:p>
        </p:txBody>
      </p:sp>
    </p:spTree>
    <p:extLst>
      <p:ext uri="{BB962C8B-B14F-4D97-AF65-F5344CB8AC3E}">
        <p14:creationId xmlns:p14="http://schemas.microsoft.com/office/powerpoint/2010/main" val="199568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Trust with IoT, </a:t>
            </a:r>
            <a:r>
              <a:rPr lang="en-US" dirty="0" err="1"/>
              <a:t>IIoT</a:t>
            </a:r>
            <a:r>
              <a:rPr lang="en-US" dirty="0"/>
              <a:t>, IT/OT and Utilities Industry</a:t>
            </a:r>
          </a:p>
        </p:txBody>
      </p:sp>
      <p:sp>
        <p:nvSpPr>
          <p:cNvPr id="3" name="Content Placeholder 2"/>
          <p:cNvSpPr>
            <a:spLocks noGrp="1"/>
          </p:cNvSpPr>
          <p:nvPr>
            <p:ph idx="1"/>
          </p:nvPr>
        </p:nvSpPr>
        <p:spPr>
          <a:xfrm>
            <a:off x="304800" y="1219200"/>
            <a:ext cx="8534400" cy="5029200"/>
          </a:xfrm>
        </p:spPr>
        <p:txBody>
          <a:bodyPr/>
          <a:lstStyle/>
          <a:p>
            <a:r>
              <a:rPr lang="en-US" sz="1600" dirty="0"/>
              <a:t>An effective ZTN strategy means you must vet every device; ensure it is trustworthy; grant access; and then isolate, secure, and control every device touching the network at all times.</a:t>
            </a:r>
          </a:p>
          <a:p>
            <a:r>
              <a:rPr lang="en-US" sz="1600" dirty="0"/>
              <a:t>According to Frost &amp; Sullivan, there will be 45.4 billion connected devices by 2023. The high growth of IoT poses challenges to enterprise networks since these are mostly non-802.1X compliant. Some NAC vendors estimate that more than half of all endpoint devices in an organization are IoT. </a:t>
            </a:r>
          </a:p>
          <a:p>
            <a:r>
              <a:rPr lang="en-US" sz="1600" dirty="0"/>
              <a:t>IT and OT have developed independently. Convergence offers benefits of improved efficiencies, it also exposes previously isolated systems to cyber attacks.</a:t>
            </a:r>
          </a:p>
          <a:p>
            <a:r>
              <a:rPr lang="en-US" sz="1600" dirty="0"/>
              <a:t>NAC vendors have made implementation easier with improved tools and automation specifically addressing IT/OT convergence.</a:t>
            </a:r>
          </a:p>
          <a:p>
            <a:pPr lvl="1"/>
            <a:r>
              <a:rPr lang="en-US" dirty="0"/>
              <a:t>Ex. Cisco, </a:t>
            </a:r>
            <a:r>
              <a:rPr lang="en-US" dirty="0" err="1"/>
              <a:t>ForeScout</a:t>
            </a:r>
            <a:r>
              <a:rPr lang="en-US" dirty="0"/>
              <a:t>, Fortinet and Pulse Secure</a:t>
            </a:r>
          </a:p>
          <a:p>
            <a:r>
              <a:rPr lang="en-US" sz="1600" dirty="0"/>
              <a:t>ZTN vendors are focusing on the specific needs of IoT, </a:t>
            </a:r>
            <a:r>
              <a:rPr lang="en-US" sz="1600" dirty="0" err="1"/>
              <a:t>IIoT</a:t>
            </a:r>
            <a:r>
              <a:rPr lang="en-US" sz="1600" dirty="0"/>
              <a:t>, and IT/OT.</a:t>
            </a:r>
          </a:p>
          <a:p>
            <a:r>
              <a:rPr lang="en-US" sz="1600" dirty="0"/>
              <a:t>Example: OPSWAT has supported ZTN for </a:t>
            </a:r>
            <a:r>
              <a:rPr lang="en-US" sz="1600" dirty="0" err="1"/>
              <a:t>IIoT</a:t>
            </a:r>
            <a:r>
              <a:rPr lang="en-US" sz="1600" dirty="0"/>
              <a:t>, especially utilities. </a:t>
            </a:r>
          </a:p>
          <a:p>
            <a:pPr lvl="1"/>
            <a:r>
              <a:rPr lang="en-US" dirty="0"/>
              <a:t>Solutions include Secure Device Access, Cross-Domain Solutions , File Upload Security, Malware Analysis, and email security. Acquisition of Impulse adds NAC and SDP.</a:t>
            </a:r>
          </a:p>
          <a:p>
            <a:endParaRPr lang="en-US" sz="1600" dirty="0"/>
          </a:p>
        </p:txBody>
      </p:sp>
    </p:spTree>
    <p:extLst>
      <p:ext uri="{BB962C8B-B14F-4D97-AF65-F5344CB8AC3E}">
        <p14:creationId xmlns:p14="http://schemas.microsoft.com/office/powerpoint/2010/main" val="3284869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Conclusion and Best Practices to follow</a:t>
            </a:r>
          </a:p>
        </p:txBody>
      </p:sp>
      <p:sp>
        <p:nvSpPr>
          <p:cNvPr id="3" name="Content Placeholder 2"/>
          <p:cNvSpPr>
            <a:spLocks noGrp="1"/>
          </p:cNvSpPr>
          <p:nvPr>
            <p:ph idx="1"/>
          </p:nvPr>
        </p:nvSpPr>
        <p:spPr/>
        <p:txBody>
          <a:bodyPr/>
          <a:lstStyle/>
          <a:p>
            <a:r>
              <a:rPr lang="en-US" sz="1600" dirty="0"/>
              <a:t>ZTN principle of “never trust, always verify” protects against lateral threat attacks</a:t>
            </a:r>
          </a:p>
          <a:p>
            <a:r>
              <a:rPr lang="en-US" sz="1600" dirty="0"/>
              <a:t>ZTN strategy is a holistic approach. Layered security.</a:t>
            </a:r>
          </a:p>
          <a:p>
            <a:r>
              <a:rPr lang="en-US" sz="1600" dirty="0"/>
              <a:t>Define key policies:  guests, endpoint compliance, apps/resources</a:t>
            </a:r>
          </a:p>
          <a:p>
            <a:r>
              <a:rPr lang="en-US" sz="1600" dirty="0"/>
              <a:t>Focus on core integrations: NAC, switch, wireless, NGFW, SDP, SIEM, endpoint, mobile, IAM/PAM</a:t>
            </a:r>
          </a:p>
          <a:p>
            <a:r>
              <a:rPr lang="en-US" sz="1600" dirty="0"/>
              <a:t>Set endpoint compliance rules: cert., malware, system Scan, patches, settings</a:t>
            </a:r>
          </a:p>
          <a:p>
            <a:r>
              <a:rPr lang="en-US" sz="1600" dirty="0"/>
              <a:t>Explore advanced features: VPN/NAC integration, mobility, threat response and UEBA</a:t>
            </a:r>
          </a:p>
          <a:p>
            <a:r>
              <a:rPr lang="en-US" sz="1600" dirty="0"/>
              <a:t>Implement least privilege access, segmentation, MFA, and risk-adaptive security controls.</a:t>
            </a:r>
          </a:p>
          <a:p>
            <a:r>
              <a:rPr lang="en-US" sz="1600" dirty="0"/>
              <a:t>Know what is on your network. Monitor and log the flow of data.</a:t>
            </a:r>
          </a:p>
          <a:p>
            <a:r>
              <a:rPr lang="en-US" sz="1600" dirty="0"/>
              <a:t>Strict identity and device verification must be maintained for anyone and anything attempting to access network resources.</a:t>
            </a:r>
          </a:p>
          <a:p>
            <a:r>
              <a:rPr lang="en-US" sz="1600" dirty="0"/>
              <a:t>Classify, verify and segregate:  unknown, unmanaged and IOT devices.</a:t>
            </a:r>
          </a:p>
          <a:p>
            <a:r>
              <a:rPr lang="en-US" sz="1600" dirty="0"/>
              <a:t>One ZTN vendor should lead your efforts to leverage and integrate your ecosystem.</a:t>
            </a:r>
          </a:p>
          <a:p>
            <a:r>
              <a:rPr lang="en-US" sz="1600" dirty="0"/>
              <a:t>Rome was not built in a day. A global ZTN is not achieved overnight.</a:t>
            </a:r>
          </a:p>
          <a:p>
            <a:pPr lvl="1"/>
            <a:r>
              <a:rPr lang="en-US" dirty="0"/>
              <a:t>Prioritize your most sensitive assets. Implement ZTN in increments.</a:t>
            </a:r>
          </a:p>
          <a:p>
            <a:endParaRPr lang="en-US" sz="1600" dirty="0"/>
          </a:p>
        </p:txBody>
      </p:sp>
      <p:pic>
        <p:nvPicPr>
          <p:cNvPr id="4" name="Picture 12" descr="C:\Users\tmassimini\AppData\Local\Microsoft\Windows\INetCache\IE\ZGIGV1FN\Flickr_-_…trialsanderrors_-_The_Colosseum,_Rome,_Italy,_ca._18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345875"/>
            <a:ext cx="1293953" cy="94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82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501" y="2967335"/>
            <a:ext cx="4267002" cy="21852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a:p>
            <a:pPr algn="ct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Questions and Answers</a:t>
            </a:r>
          </a:p>
        </p:txBody>
      </p:sp>
    </p:spTree>
    <p:extLst>
      <p:ext uri="{BB962C8B-B14F-4D97-AF65-F5344CB8AC3E}">
        <p14:creationId xmlns:p14="http://schemas.microsoft.com/office/powerpoint/2010/main" val="1028912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Frost &amp; Sullivan</a:t>
            </a:r>
          </a:p>
        </p:txBody>
      </p:sp>
      <p:sp>
        <p:nvSpPr>
          <p:cNvPr id="3" name="Content Placeholder 2"/>
          <p:cNvSpPr>
            <a:spLocks noGrp="1"/>
          </p:cNvSpPr>
          <p:nvPr>
            <p:ph idx="1"/>
          </p:nvPr>
        </p:nvSpPr>
        <p:spPr/>
        <p:txBody>
          <a:bodyPr/>
          <a:lstStyle/>
          <a:p>
            <a:r>
              <a:rPr lang="en-US" dirty="0"/>
              <a:t>Frost &amp; Sullivan, the Growth Partnership Company, works in collaboration with clients to leverage visionary innovation that addresses the global challenges and related growth opportunities that will make or break today’s market participants. For more than 50 years, we have been developing growth strategies for the global 1000, emerging businesses, the public sector and the investment community.</a:t>
            </a:r>
          </a:p>
          <a:p>
            <a:r>
              <a:rPr lang="en-US" b="1" dirty="0"/>
              <a:t>Industry Research</a:t>
            </a:r>
          </a:p>
          <a:p>
            <a:pPr lvl="1"/>
            <a:r>
              <a:rPr lang="en-US" dirty="0"/>
              <a:t>Frost &amp; Sullivan was founded on the simple premise that research should enable decision-makers to use marketing information in more innovative and meaningful ways. With this objective in mind, the company developed a comprehensive range of research services and state-of-the-art analytical tools. Frost &amp; Sullivan has continued to grow, adapt, and innovate to meet the challenges and opportunities of today’s ever-changing business world.</a:t>
            </a:r>
          </a:p>
          <a:p>
            <a:r>
              <a:rPr lang="en-US" dirty="0"/>
              <a:t> </a:t>
            </a:r>
            <a:r>
              <a:rPr lang="en-US" dirty="0">
                <a:hlinkClick r:id="rId2"/>
              </a:rPr>
              <a:t>www.frost.com</a:t>
            </a:r>
            <a:endParaRPr lang="en-US" dirty="0"/>
          </a:p>
          <a:p>
            <a:pPr marL="0" indent="0">
              <a:buNone/>
            </a:pPr>
            <a:endParaRPr lang="en-US" dirty="0"/>
          </a:p>
        </p:txBody>
      </p:sp>
    </p:spTree>
    <p:extLst>
      <p:ext uri="{BB962C8B-B14F-4D97-AF65-F5344CB8AC3E}">
        <p14:creationId xmlns:p14="http://schemas.microsoft.com/office/powerpoint/2010/main" val="80800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Zero Trust - Agenda</a:t>
            </a:r>
          </a:p>
        </p:txBody>
      </p:sp>
      <p:sp>
        <p:nvSpPr>
          <p:cNvPr id="3" name="Content Placeholder 2"/>
          <p:cNvSpPr>
            <a:spLocks noGrp="1"/>
          </p:cNvSpPr>
          <p:nvPr>
            <p:ph idx="1"/>
          </p:nvPr>
        </p:nvSpPr>
        <p:spPr>
          <a:xfrm>
            <a:off x="1295400" y="1752600"/>
            <a:ext cx="7543800" cy="4495800"/>
          </a:xfrm>
        </p:spPr>
        <p:txBody>
          <a:bodyPr/>
          <a:lstStyle/>
          <a:p>
            <a:pPr>
              <a:spcAft>
                <a:spcPts val="600"/>
              </a:spcAft>
            </a:pPr>
            <a:r>
              <a:rPr lang="en-US" sz="2000" dirty="0"/>
              <a:t>What is a Zero Trust Network (ZTN)?</a:t>
            </a:r>
          </a:p>
          <a:p>
            <a:pPr lvl="1">
              <a:spcAft>
                <a:spcPts val="600"/>
              </a:spcAft>
            </a:pPr>
            <a:r>
              <a:rPr lang="en-US" sz="2000" dirty="0"/>
              <a:t>What is it NOT?</a:t>
            </a:r>
          </a:p>
          <a:p>
            <a:pPr>
              <a:spcAft>
                <a:spcPts val="600"/>
              </a:spcAft>
            </a:pPr>
            <a:r>
              <a:rPr lang="en-US" sz="2000" dirty="0"/>
              <a:t>Importance of ZTN </a:t>
            </a:r>
          </a:p>
          <a:p>
            <a:pPr>
              <a:spcAft>
                <a:spcPts val="600"/>
              </a:spcAft>
            </a:pPr>
            <a:r>
              <a:rPr lang="en-US" sz="2000" dirty="0"/>
              <a:t>Elements of ZTN</a:t>
            </a:r>
          </a:p>
          <a:p>
            <a:pPr>
              <a:spcAft>
                <a:spcPts val="600"/>
              </a:spcAft>
            </a:pPr>
            <a:r>
              <a:rPr lang="en-US" sz="2000" dirty="0"/>
              <a:t>Important tenets of ZTN</a:t>
            </a:r>
          </a:p>
          <a:p>
            <a:pPr>
              <a:spcAft>
                <a:spcPts val="600"/>
              </a:spcAft>
            </a:pPr>
            <a:r>
              <a:rPr lang="en-US" sz="2000" dirty="0"/>
              <a:t>Some key vendors </a:t>
            </a:r>
          </a:p>
          <a:p>
            <a:pPr>
              <a:spcAft>
                <a:spcPts val="600"/>
              </a:spcAft>
            </a:pPr>
            <a:r>
              <a:rPr lang="en-US" sz="2000" dirty="0"/>
              <a:t>Implementing Zero Trust</a:t>
            </a:r>
          </a:p>
          <a:p>
            <a:pPr>
              <a:spcAft>
                <a:spcPts val="600"/>
              </a:spcAft>
            </a:pPr>
            <a:r>
              <a:rPr lang="en-US" sz="2000" dirty="0"/>
              <a:t>ZTN with IoT, </a:t>
            </a:r>
            <a:r>
              <a:rPr lang="en-US" sz="2000" dirty="0" err="1"/>
              <a:t>IIoT</a:t>
            </a:r>
            <a:r>
              <a:rPr lang="en-US" sz="2000" dirty="0"/>
              <a:t>, IT/OT and utilities industry</a:t>
            </a:r>
          </a:p>
          <a:p>
            <a:pPr>
              <a:spcAft>
                <a:spcPts val="600"/>
              </a:spcAft>
            </a:pPr>
            <a:r>
              <a:rPr lang="en-US" sz="2000" dirty="0"/>
              <a:t>Conclusion and Best Practices to follow</a:t>
            </a:r>
            <a:endParaRPr lang="en-US" sz="1800" dirty="0"/>
          </a:p>
          <a:p>
            <a:endParaRPr lang="en-US" sz="1600" dirty="0"/>
          </a:p>
        </p:txBody>
      </p:sp>
    </p:spTree>
    <p:extLst>
      <p:ext uri="{BB962C8B-B14F-4D97-AF65-F5344CB8AC3E}">
        <p14:creationId xmlns:p14="http://schemas.microsoft.com/office/powerpoint/2010/main" val="3673302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1828800" y="2080214"/>
            <a:ext cx="1" cy="3794400"/>
          </a:xfrm>
          <a:prstGeom prst="line">
            <a:avLst/>
          </a:prstGeom>
          <a:noFill/>
          <a:ln w="76200" cap="flat" cmpd="tri" algn="ctr">
            <a:solidFill>
              <a:srgbClr val="517496"/>
            </a:solidFill>
            <a:prstDash val="solid"/>
          </a:ln>
          <a:effectLst/>
        </p:spPr>
      </p:cxnSp>
      <p:sp>
        <p:nvSpPr>
          <p:cNvPr id="36" name="TextBox 35"/>
          <p:cNvSpPr txBox="1"/>
          <p:nvPr/>
        </p:nvSpPr>
        <p:spPr>
          <a:xfrm>
            <a:off x="-16823" y="304800"/>
            <a:ext cx="9144000" cy="676894"/>
          </a:xfrm>
          <a:prstGeom prst="rect">
            <a:avLst/>
          </a:prstGeom>
          <a:noFill/>
        </p:spPr>
        <p:txBody>
          <a:bodyPr wrap="square" lIns="182880" tIns="0" rIns="0" bIns="0" rtlCol="0" anchor="ctr" anchorCtr="0">
            <a:noAutofit/>
          </a:bodyPr>
          <a:lstStyle/>
          <a:p>
            <a:r>
              <a:rPr lang="en-US" sz="2400" b="1" dirty="0">
                <a:solidFill>
                  <a:schemeClr val="bg1"/>
                </a:solidFill>
                <a:latin typeface="Arial" pitchFamily="34" charset="0"/>
                <a:cs typeface="Arial" pitchFamily="34" charset="0"/>
              </a:rPr>
              <a:t>Tony Massimini</a:t>
            </a:r>
          </a:p>
        </p:txBody>
      </p:sp>
      <p:sp>
        <p:nvSpPr>
          <p:cNvPr id="37" name="Rounded Rectangle 36"/>
          <p:cNvSpPr/>
          <p:nvPr/>
        </p:nvSpPr>
        <p:spPr>
          <a:xfrm>
            <a:off x="295618" y="3655994"/>
            <a:ext cx="1389906" cy="2219467"/>
          </a:xfrm>
          <a:prstGeom prst="roundRect">
            <a:avLst>
              <a:gd name="adj" fmla="val 4922"/>
            </a:avLst>
          </a:prstGeom>
          <a:gradFill flip="none" rotWithShape="1">
            <a:gsLst>
              <a:gs pos="0">
                <a:srgbClr val="517496">
                  <a:shade val="30000"/>
                  <a:satMod val="115000"/>
                </a:srgbClr>
              </a:gs>
              <a:gs pos="50000">
                <a:srgbClr val="517496">
                  <a:shade val="67500"/>
                  <a:satMod val="115000"/>
                </a:srgbClr>
              </a:gs>
              <a:gs pos="100000">
                <a:srgbClr val="517496">
                  <a:shade val="100000"/>
                  <a:satMod val="115000"/>
                </a:srgbClr>
              </a:gs>
            </a:gsLst>
            <a:lin ang="16200000" scaled="1"/>
            <a:tileRect/>
          </a:gradFill>
          <a:ln w="25400" cap="flat" cmpd="sng" algn="ctr">
            <a:noFill/>
            <a:prstDash val="solid"/>
          </a:ln>
          <a:effectLst/>
        </p:spPr>
        <p:txBody>
          <a:bodyPr lIns="72000" tIns="56510" rIns="72000" bIns="56510" rtlCol="0" anchor="t" anchorCtr="0"/>
          <a:lstStyle/>
          <a:p>
            <a:pPr>
              <a:defRPr/>
            </a:pPr>
            <a:endParaRPr lang="en-US" sz="1200" b="1" kern="0" dirty="0">
              <a:solidFill>
                <a:srgbClr val="FFFFFF"/>
              </a:solidFill>
              <a:latin typeface="Arial" panose="020B0604020202020204" pitchFamily="34" charset="0"/>
              <a:cs typeface="Arial" panose="020B0604020202020204" pitchFamily="34" charset="0"/>
            </a:endParaRPr>
          </a:p>
          <a:p>
            <a:pPr>
              <a:spcBef>
                <a:spcPts val="1200"/>
              </a:spcBef>
            </a:pPr>
            <a:r>
              <a:rPr lang="en-US" altLang="zh-CN" sz="1200" b="1" kern="0" dirty="0">
                <a:solidFill>
                  <a:srgbClr val="FFFFFF"/>
                </a:solidFill>
                <a:latin typeface="Arial" panose="020B0604020202020204" pitchFamily="34" charset="0"/>
                <a:cs typeface="Arial" panose="020B0604020202020204" pitchFamily="34" charset="0"/>
              </a:rPr>
              <a:t>Tony Massimini</a:t>
            </a:r>
          </a:p>
          <a:p>
            <a:pPr>
              <a:defRPr/>
            </a:pPr>
            <a:endParaRPr lang="en-US" sz="1200" kern="0" dirty="0">
              <a:solidFill>
                <a:srgbClr val="FFFFFF"/>
              </a:solidFill>
              <a:latin typeface="Arial" panose="020B0604020202020204" pitchFamily="34" charset="0"/>
              <a:cs typeface="Arial" panose="020B0604020202020204" pitchFamily="34" charset="0"/>
            </a:endParaRPr>
          </a:p>
          <a:p>
            <a:pPr>
              <a:defRPr/>
            </a:pPr>
            <a:r>
              <a:rPr lang="en-US" altLang="en-US" sz="1200" i="1" kern="0" dirty="0">
                <a:solidFill>
                  <a:srgbClr val="FFFFFF"/>
                </a:solidFill>
                <a:latin typeface="Arial" panose="020B0604020202020204" pitchFamily="34" charset="0"/>
                <a:cs typeface="Arial" panose="020B0604020202020204" pitchFamily="34" charset="0"/>
              </a:rPr>
              <a:t>Senior Industry Analyst</a:t>
            </a:r>
          </a:p>
          <a:p>
            <a:pPr>
              <a:defRPr/>
            </a:pPr>
            <a:endParaRPr lang="en-US" altLang="en-US" sz="1200" kern="0" dirty="0">
              <a:solidFill>
                <a:srgbClr val="FFFFFF"/>
              </a:solidFill>
              <a:latin typeface="Arial" panose="020B0604020202020204" pitchFamily="34" charset="0"/>
              <a:cs typeface="Arial" panose="020B0604020202020204" pitchFamily="34" charset="0"/>
            </a:endParaRPr>
          </a:p>
          <a:p>
            <a:pPr>
              <a:defRPr/>
            </a:pPr>
            <a:r>
              <a:rPr lang="en-US" altLang="en-US" sz="1200" kern="0" dirty="0">
                <a:solidFill>
                  <a:srgbClr val="FFFFFF"/>
                </a:solidFill>
                <a:latin typeface="Arial" panose="020B0604020202020204" pitchFamily="34" charset="0"/>
                <a:cs typeface="Arial" panose="020B0604020202020204" pitchFamily="34" charset="0"/>
              </a:rPr>
              <a:t>Frost &amp; Sullivan</a:t>
            </a:r>
          </a:p>
          <a:p>
            <a:pPr>
              <a:defRPr/>
            </a:pPr>
            <a:r>
              <a:rPr lang="en-US" altLang="en-US" sz="1200" kern="0" dirty="0">
                <a:solidFill>
                  <a:srgbClr val="FFFFFF"/>
                </a:solidFill>
                <a:latin typeface="Arial" panose="020B0604020202020204" pitchFamily="34" charset="0"/>
                <a:cs typeface="Arial" panose="020B0604020202020204" pitchFamily="34" charset="0"/>
              </a:rPr>
              <a:t>North America</a:t>
            </a:r>
          </a:p>
          <a:p>
            <a:pPr>
              <a:defRPr/>
            </a:pPr>
            <a:r>
              <a:rPr lang="en-US" altLang="en-US" sz="1200" kern="0" dirty="0">
                <a:solidFill>
                  <a:srgbClr val="FFFFFF"/>
                </a:solidFill>
                <a:latin typeface="Arial" panose="020B0604020202020204" pitchFamily="34" charset="0"/>
                <a:cs typeface="Arial" panose="020B0604020202020204" pitchFamily="34" charset="0"/>
              </a:rPr>
              <a:t>Phoenix, AZ</a:t>
            </a:r>
          </a:p>
        </p:txBody>
      </p:sp>
      <p:pic>
        <p:nvPicPr>
          <p:cNvPr id="58" name="Picture 2" descr="C:\Users\tmassimini\Pictures\Tony Bio pic w FS 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618" y="1970469"/>
            <a:ext cx="1389906" cy="1853207"/>
          </a:xfrm>
          <a:prstGeom prst="rect">
            <a:avLst/>
          </a:prstGeom>
          <a:noFill/>
          <a:effectLst>
            <a:outerShdw blurRad="50800" dist="38100" dir="2700000" sx="104000" sy="104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3" name="Group 62"/>
          <p:cNvGrpSpPr/>
          <p:nvPr/>
        </p:nvGrpSpPr>
        <p:grpSpPr>
          <a:xfrm>
            <a:off x="1905000" y="1219200"/>
            <a:ext cx="6964738" cy="1217731"/>
            <a:chOff x="1897380" y="838217"/>
            <a:chExt cx="6964738" cy="913298"/>
          </a:xfrm>
        </p:grpSpPr>
        <p:sp>
          <p:nvSpPr>
            <p:cNvPr id="64" name="Rectangle 63"/>
            <p:cNvSpPr/>
            <p:nvPr/>
          </p:nvSpPr>
          <p:spPr>
            <a:xfrm>
              <a:off x="1897380" y="838217"/>
              <a:ext cx="967740" cy="913297"/>
            </a:xfrm>
            <a:prstGeom prst="rect">
              <a:avLst/>
            </a:prstGeom>
            <a:solidFill>
              <a:srgbClr val="ACBED1">
                <a:lumMod val="60000"/>
                <a:lumOff val="40000"/>
              </a:srgbClr>
            </a:solidFill>
            <a:ln w="9525" cap="flat" cmpd="sng" algn="ctr">
              <a:noFill/>
              <a:prstDash val="solid"/>
            </a:ln>
            <a:effectLst/>
          </p:spPr>
          <p:txBody>
            <a:bodyPr lIns="54864" tIns="54864" rIns="54864" bIns="54864" rtlCol="0" anchor="ctr"/>
            <a:lstStyle/>
            <a:p>
              <a:pPr>
                <a:defRPr/>
              </a:pPr>
              <a:r>
                <a:rPr lang="en-IN" sz="1100" b="1" kern="0" dirty="0">
                  <a:solidFill>
                    <a:srgbClr val="06325C"/>
                  </a:solidFill>
                  <a:latin typeface="Arial" panose="020B0604020202020204" pitchFamily="34" charset="0"/>
                  <a:cs typeface="Arial" panose="020B0604020202020204" pitchFamily="34" charset="0"/>
                </a:rPr>
                <a:t>Functional Expertise</a:t>
              </a:r>
            </a:p>
          </p:txBody>
        </p:sp>
        <p:sp>
          <p:nvSpPr>
            <p:cNvPr id="65" name="Rectangle 64"/>
            <p:cNvSpPr/>
            <p:nvPr/>
          </p:nvSpPr>
          <p:spPr>
            <a:xfrm>
              <a:off x="2865120" y="838217"/>
              <a:ext cx="5996998" cy="913298"/>
            </a:xfrm>
            <a:prstGeom prst="rect">
              <a:avLst/>
            </a:prstGeom>
            <a:gradFill flip="none" rotWithShape="1">
              <a:gsLst>
                <a:gs pos="0">
                  <a:srgbClr val="ACBED1">
                    <a:lumMod val="20000"/>
                    <a:lumOff val="80000"/>
                  </a:srgbClr>
                </a:gs>
                <a:gs pos="100000">
                  <a:srgbClr val="FFFFFF"/>
                </a:gs>
              </a:gsLst>
              <a:lin ang="0" scaled="1"/>
              <a:tileRect/>
            </a:gradFill>
            <a:ln w="9525" cap="flat" cmpd="sng" algn="ctr">
              <a:noFill/>
              <a:prstDash val="solid"/>
            </a:ln>
            <a:effectLst/>
          </p:spPr>
          <p:txBody>
            <a:bodyPr wrap="square" lIns="72000" rIns="72000" rtlCol="0" anchor="t">
              <a:noAutofit/>
            </a:bodyPr>
            <a:lstStyle/>
            <a:p>
              <a:pPr marL="158750" indent="-158750" algn="just">
                <a:lnSpc>
                  <a:spcPts val="1300"/>
                </a:lnSpc>
                <a:buClr>
                  <a:srgbClr val="17426B"/>
                </a:buClr>
                <a:buFont typeface="Arial" pitchFamily="34" charset="0"/>
                <a:buChar char="•"/>
                <a:defRPr/>
              </a:pPr>
              <a:endParaRPr lang="en-IN" sz="600" kern="0" dirty="0">
                <a:solidFill>
                  <a:srgbClr val="000000"/>
                </a:solidFill>
                <a:latin typeface="Arial" panose="020B0604020202020204" pitchFamily="34" charset="0"/>
                <a:cs typeface="Arial" panose="020B0604020202020204" pitchFamily="34" charset="0"/>
              </a:endParaRPr>
            </a:p>
          </p:txBody>
        </p:sp>
        <p:sp>
          <p:nvSpPr>
            <p:cNvPr id="66" name="Rectangle 65"/>
            <p:cNvSpPr/>
            <p:nvPr/>
          </p:nvSpPr>
          <p:spPr>
            <a:xfrm>
              <a:off x="2865120" y="895367"/>
              <a:ext cx="5803819" cy="784830"/>
            </a:xfrm>
            <a:prstGeom prst="rect">
              <a:avLst/>
            </a:prstGeom>
            <a:noFill/>
            <a:ln w="9525" cap="flat" cmpd="sng" algn="ctr">
              <a:noFill/>
              <a:prstDash val="solid"/>
            </a:ln>
            <a:effectLst/>
          </p:spPr>
          <p:txBody>
            <a:bodyPr wrap="square" lIns="0" tIns="0" rIns="0" bIns="0" rtlCol="0" anchor="ctr">
              <a:spAutoFit/>
            </a:bodyPr>
            <a:lstStyle/>
            <a:p>
              <a:pPr marL="171450" indent="-171450" fontAlgn="base">
                <a:spcBef>
                  <a:spcPts val="200"/>
                </a:spcBef>
                <a:spcAft>
                  <a:spcPct val="0"/>
                </a:spcAft>
                <a:buClr>
                  <a:srgbClr val="17426B"/>
                </a:buClr>
                <a:buSzPct val="100000"/>
                <a:buFont typeface="Arial" pitchFamily="34" charset="0"/>
                <a:buChar char="•"/>
                <a:tabLst>
                  <a:tab pos="287338" algn="l"/>
                </a:tabLst>
              </a:pPr>
              <a:r>
                <a:rPr lang="en-US" sz="900" dirty="0">
                  <a:solidFill>
                    <a:srgbClr val="000000"/>
                  </a:solidFill>
                  <a:latin typeface="Arial" panose="020B0604020202020204" pitchFamily="34" charset="0"/>
                  <a:cs typeface="Arial" panose="020B0604020202020204" pitchFamily="34" charset="0"/>
                </a:rPr>
                <a:t>Over 26 years of experience in market research in the semiconductor industry.  Strong technical and analytical skills. Since July 2016, covering cyber security at Frost &amp; Sullivan.</a:t>
              </a:r>
            </a:p>
            <a:p>
              <a:pPr marL="342900" indent="-171450" fontAlgn="base">
                <a:spcBef>
                  <a:spcPts val="200"/>
                </a:spcBef>
                <a:spcAft>
                  <a:spcPct val="0"/>
                </a:spcAft>
                <a:buClr>
                  <a:srgbClr val="17426B"/>
                </a:buClr>
                <a:buSzPct val="100000"/>
                <a:buFont typeface="Courier New" pitchFamily="49" charset="0"/>
                <a:buChar char="o"/>
              </a:pPr>
              <a:r>
                <a:rPr lang="en-US" sz="900" dirty="0">
                  <a:solidFill>
                    <a:srgbClr val="000000"/>
                  </a:solidFill>
                  <a:latin typeface="Arial" panose="020B0604020202020204" pitchFamily="34" charset="0"/>
                  <a:cs typeface="Arial" panose="020B0604020202020204" pitchFamily="34" charset="0"/>
                </a:rPr>
                <a:t>Research tracking markets and technologies. Interviewing skills. Predicting industry trends and developments.</a:t>
              </a:r>
            </a:p>
            <a:p>
              <a:pPr marL="342900" indent="-171450" fontAlgn="base">
                <a:spcBef>
                  <a:spcPts val="200"/>
                </a:spcBef>
                <a:spcAft>
                  <a:spcPct val="0"/>
                </a:spcAft>
                <a:buClr>
                  <a:srgbClr val="17426B"/>
                </a:buClr>
                <a:buSzPct val="100000"/>
                <a:buFont typeface="Courier New" pitchFamily="49" charset="0"/>
                <a:buChar char="o"/>
              </a:pPr>
              <a:r>
                <a:rPr lang="en-US" sz="900" dirty="0">
                  <a:solidFill>
                    <a:srgbClr val="000000"/>
                  </a:solidFill>
                  <a:latin typeface="Arial" panose="020B0604020202020204" pitchFamily="34" charset="0"/>
                  <a:cs typeface="Arial" panose="020B0604020202020204" pitchFamily="34" charset="0"/>
                </a:rPr>
                <a:t>Executive level consulting</a:t>
              </a:r>
            </a:p>
            <a:p>
              <a:pPr marL="342900" indent="-171450" fontAlgn="base">
                <a:spcBef>
                  <a:spcPts val="200"/>
                </a:spcBef>
                <a:spcAft>
                  <a:spcPct val="0"/>
                </a:spcAft>
                <a:buClr>
                  <a:srgbClr val="17426B"/>
                </a:buClr>
                <a:buSzPct val="100000"/>
                <a:buFont typeface="Courier New" pitchFamily="49" charset="0"/>
                <a:buChar char="o"/>
              </a:pPr>
              <a:r>
                <a:rPr lang="en-US" sz="900" dirty="0">
                  <a:solidFill>
                    <a:srgbClr val="000000"/>
                  </a:solidFill>
                  <a:latin typeface="Arial" panose="020B0604020202020204" pitchFamily="34" charset="0"/>
                  <a:cs typeface="Arial" panose="020B0604020202020204" pitchFamily="34" charset="0"/>
                </a:rPr>
                <a:t>Deliver competitive analysis and consulting to clients to aid in their product development, technical and strategic marketing plans, and for due diligence in mergers and acquisitions</a:t>
              </a:r>
            </a:p>
          </p:txBody>
        </p:sp>
      </p:grpSp>
      <p:grpSp>
        <p:nvGrpSpPr>
          <p:cNvPr id="67" name="Group 66"/>
          <p:cNvGrpSpPr/>
          <p:nvPr/>
        </p:nvGrpSpPr>
        <p:grpSpPr>
          <a:xfrm>
            <a:off x="1905000" y="2478340"/>
            <a:ext cx="6964738" cy="772862"/>
            <a:chOff x="1897380" y="1924479"/>
            <a:chExt cx="6964738" cy="579646"/>
          </a:xfrm>
        </p:grpSpPr>
        <p:sp>
          <p:nvSpPr>
            <p:cNvPr id="68" name="Rectangle 67"/>
            <p:cNvSpPr/>
            <p:nvPr/>
          </p:nvSpPr>
          <p:spPr>
            <a:xfrm>
              <a:off x="1897380" y="1924479"/>
              <a:ext cx="967740" cy="579646"/>
            </a:xfrm>
            <a:prstGeom prst="rect">
              <a:avLst/>
            </a:prstGeom>
            <a:solidFill>
              <a:srgbClr val="ACBED1">
                <a:lumMod val="60000"/>
                <a:lumOff val="40000"/>
              </a:srgbClr>
            </a:solidFill>
            <a:ln w="9525" cap="flat" cmpd="sng" algn="ctr">
              <a:noFill/>
              <a:prstDash val="solid"/>
            </a:ln>
            <a:effectLst/>
          </p:spPr>
          <p:txBody>
            <a:bodyPr lIns="54864" tIns="54864" rIns="54864" bIns="54864" rtlCol="0" anchor="ctr"/>
            <a:lstStyle/>
            <a:p>
              <a:pPr>
                <a:defRPr/>
              </a:pPr>
              <a:r>
                <a:rPr lang="en-IN" sz="1100" b="1" kern="0" dirty="0">
                  <a:solidFill>
                    <a:srgbClr val="06325C"/>
                  </a:solidFill>
                  <a:latin typeface="Arial" panose="020B0604020202020204" pitchFamily="34" charset="0"/>
                  <a:cs typeface="Arial" panose="020B0604020202020204" pitchFamily="34" charset="0"/>
                </a:rPr>
                <a:t>Industry Expertise</a:t>
              </a:r>
            </a:p>
          </p:txBody>
        </p:sp>
        <p:sp>
          <p:nvSpPr>
            <p:cNvPr id="69" name="Rectangle 68"/>
            <p:cNvSpPr/>
            <p:nvPr/>
          </p:nvSpPr>
          <p:spPr>
            <a:xfrm>
              <a:off x="2865120" y="1924479"/>
              <a:ext cx="5996998" cy="579646"/>
            </a:xfrm>
            <a:prstGeom prst="rect">
              <a:avLst/>
            </a:prstGeom>
            <a:gradFill flip="none" rotWithShape="1">
              <a:gsLst>
                <a:gs pos="0">
                  <a:srgbClr val="ACBED1">
                    <a:lumMod val="20000"/>
                    <a:lumOff val="80000"/>
                  </a:srgbClr>
                </a:gs>
                <a:gs pos="100000">
                  <a:srgbClr val="FFFFFF"/>
                </a:gs>
              </a:gsLst>
              <a:lin ang="0" scaled="1"/>
              <a:tileRect/>
            </a:gradFill>
            <a:ln w="9525" cap="flat" cmpd="sng" algn="ctr">
              <a:noFill/>
              <a:prstDash val="solid"/>
            </a:ln>
            <a:effectLst/>
          </p:spPr>
          <p:txBody>
            <a:bodyPr wrap="square" lIns="72000" rIns="72000" rtlCol="0" anchor="ctr">
              <a:noAutofit/>
            </a:bodyPr>
            <a:lstStyle/>
            <a:p>
              <a:pPr marL="158750" indent="-158750" algn="just">
                <a:lnSpc>
                  <a:spcPts val="1400"/>
                </a:lnSpc>
                <a:buClr>
                  <a:srgbClr val="17426B"/>
                </a:buClr>
                <a:buFont typeface="Arial" pitchFamily="34" charset="0"/>
                <a:buChar char="•"/>
                <a:defRPr/>
              </a:pPr>
              <a:endParaRPr lang="en-IN" sz="600" kern="0" dirty="0">
                <a:solidFill>
                  <a:srgbClr val="000000"/>
                </a:solidFill>
                <a:latin typeface="Arial" panose="020B0604020202020204" pitchFamily="34" charset="0"/>
                <a:cs typeface="Arial" panose="020B0604020202020204" pitchFamily="34" charset="0"/>
              </a:endParaRPr>
            </a:p>
          </p:txBody>
        </p:sp>
        <p:sp>
          <p:nvSpPr>
            <p:cNvPr id="70" name="Rectangle 69"/>
            <p:cNvSpPr/>
            <p:nvPr/>
          </p:nvSpPr>
          <p:spPr>
            <a:xfrm>
              <a:off x="2950579" y="1996934"/>
              <a:ext cx="5803819" cy="434734"/>
            </a:xfrm>
            <a:prstGeom prst="rect">
              <a:avLst/>
            </a:prstGeom>
            <a:noFill/>
            <a:ln w="9525" cap="flat" cmpd="sng" algn="ctr">
              <a:noFill/>
              <a:prstDash val="solid"/>
            </a:ln>
            <a:effectLst/>
          </p:spPr>
          <p:txBody>
            <a:bodyPr wrap="square" lIns="0" tIns="0" rIns="0" bIns="0" rtlCol="0" anchor="ctr">
              <a:spAutoFit/>
            </a:bodyPr>
            <a:lstStyle/>
            <a:p>
              <a:pPr marL="171450" indent="-171450" fontAlgn="base">
                <a:spcBef>
                  <a:spcPts val="200"/>
                </a:spcBef>
                <a:spcAft>
                  <a:spcPct val="0"/>
                </a:spcAft>
                <a:buClr>
                  <a:srgbClr val="17426B"/>
                </a:buClr>
                <a:buSzPct val="100000"/>
                <a:buFont typeface="Arial" pitchFamily="34" charset="0"/>
                <a:buChar char="•"/>
                <a:tabLst>
                  <a:tab pos="287338" algn="l"/>
                </a:tabLst>
              </a:pPr>
              <a:r>
                <a:rPr lang="en-US" sz="900" dirty="0">
                  <a:solidFill>
                    <a:srgbClr val="000000"/>
                  </a:solidFill>
                  <a:latin typeface="Arial" panose="020B0604020202020204" pitchFamily="34" charset="0"/>
                  <a:cs typeface="Arial" panose="020B0604020202020204" pitchFamily="34" charset="0"/>
                </a:rPr>
                <a:t>Industry Principal on IT and Information Security market strategies, business opportunities, and technologies. Concentration in:</a:t>
              </a:r>
            </a:p>
            <a:p>
              <a:pPr marL="342900" indent="-171450" fontAlgn="base">
                <a:spcBef>
                  <a:spcPts val="200"/>
                </a:spcBef>
                <a:spcAft>
                  <a:spcPct val="0"/>
                </a:spcAft>
                <a:buClr>
                  <a:srgbClr val="17426B"/>
                </a:buClr>
                <a:buSzPct val="100000"/>
                <a:buFont typeface="Courier New" pitchFamily="49" charset="0"/>
                <a:buChar char="o"/>
              </a:pPr>
              <a:r>
                <a:rPr lang="en-US" sz="900" dirty="0">
                  <a:solidFill>
                    <a:srgbClr val="000000"/>
                  </a:solidFill>
                  <a:latin typeface="Arial" panose="020B0604020202020204" pitchFamily="34" charset="0"/>
                  <a:cs typeface="Arial" panose="020B0604020202020204" pitchFamily="34" charset="0"/>
                </a:rPr>
                <a:t>Secure web gateways, Email security, Endpoint security, Endpoint management, Cloud Access Security Broker (CASB) and Network Access Control (NAC).</a:t>
              </a:r>
            </a:p>
          </p:txBody>
        </p:sp>
      </p:grpSp>
      <p:grpSp>
        <p:nvGrpSpPr>
          <p:cNvPr id="71" name="Group 70"/>
          <p:cNvGrpSpPr/>
          <p:nvPr/>
        </p:nvGrpSpPr>
        <p:grpSpPr>
          <a:xfrm>
            <a:off x="1905000" y="3310609"/>
            <a:ext cx="6964738" cy="1210591"/>
            <a:chOff x="1897380" y="2250479"/>
            <a:chExt cx="6964738" cy="907943"/>
          </a:xfrm>
        </p:grpSpPr>
        <p:sp>
          <p:nvSpPr>
            <p:cNvPr id="72" name="Rectangle 71"/>
            <p:cNvSpPr/>
            <p:nvPr/>
          </p:nvSpPr>
          <p:spPr>
            <a:xfrm>
              <a:off x="1897380" y="2250479"/>
              <a:ext cx="967740" cy="907943"/>
            </a:xfrm>
            <a:prstGeom prst="rect">
              <a:avLst/>
            </a:prstGeom>
            <a:solidFill>
              <a:srgbClr val="ACBED1">
                <a:lumMod val="60000"/>
                <a:lumOff val="40000"/>
              </a:srgbClr>
            </a:solidFill>
            <a:ln w="9525" cap="flat" cmpd="sng" algn="ctr">
              <a:noFill/>
              <a:prstDash val="solid"/>
            </a:ln>
            <a:effectLst/>
          </p:spPr>
          <p:txBody>
            <a:bodyPr lIns="54864" tIns="54864" rIns="54864" bIns="54864" rtlCol="0" anchor="ctr"/>
            <a:lstStyle/>
            <a:p>
              <a:pPr>
                <a:defRPr/>
              </a:pPr>
              <a:r>
                <a:rPr lang="en-IN" sz="1100" b="1" kern="0" dirty="0">
                  <a:solidFill>
                    <a:srgbClr val="06325C"/>
                  </a:solidFill>
                  <a:latin typeface="Arial" panose="020B0604020202020204" pitchFamily="34" charset="0"/>
                  <a:cs typeface="Arial" panose="020B0604020202020204" pitchFamily="34" charset="0"/>
                </a:rPr>
                <a:t>What I bring to the Team</a:t>
              </a:r>
            </a:p>
          </p:txBody>
        </p:sp>
        <p:sp>
          <p:nvSpPr>
            <p:cNvPr id="73" name="Rectangle 72"/>
            <p:cNvSpPr/>
            <p:nvPr/>
          </p:nvSpPr>
          <p:spPr>
            <a:xfrm>
              <a:off x="2865120" y="2250480"/>
              <a:ext cx="5996998" cy="907942"/>
            </a:xfrm>
            <a:prstGeom prst="rect">
              <a:avLst/>
            </a:prstGeom>
            <a:gradFill flip="none" rotWithShape="1">
              <a:gsLst>
                <a:gs pos="0">
                  <a:srgbClr val="ACBED1">
                    <a:lumMod val="20000"/>
                    <a:lumOff val="80000"/>
                  </a:srgbClr>
                </a:gs>
                <a:gs pos="100000">
                  <a:srgbClr val="FFFFFF"/>
                </a:gs>
              </a:gsLst>
              <a:lin ang="0" scaled="1"/>
              <a:tileRect/>
            </a:gradFill>
            <a:ln w="9525" cap="flat" cmpd="sng" algn="ctr">
              <a:noFill/>
              <a:prstDash val="solid"/>
            </a:ln>
            <a:effectLst/>
          </p:spPr>
          <p:txBody>
            <a:bodyPr wrap="square" lIns="72000" rIns="72000" rtlCol="0" anchor="ctr">
              <a:noAutofit/>
            </a:bodyPr>
            <a:lstStyle/>
            <a:p>
              <a:pPr marL="158750" indent="-158750" algn="just">
                <a:lnSpc>
                  <a:spcPts val="1400"/>
                </a:lnSpc>
                <a:buClr>
                  <a:srgbClr val="17426B"/>
                </a:buClr>
                <a:buFont typeface="Arial" pitchFamily="34" charset="0"/>
                <a:buChar char="•"/>
                <a:defRPr/>
              </a:pPr>
              <a:endParaRPr lang="en-IN" sz="600" kern="0" dirty="0">
                <a:solidFill>
                  <a:srgbClr val="000000"/>
                </a:solidFill>
                <a:latin typeface="Arial" panose="020B0604020202020204" pitchFamily="34" charset="0"/>
                <a:cs typeface="Arial" panose="020B0604020202020204" pitchFamily="34" charset="0"/>
              </a:endParaRPr>
            </a:p>
          </p:txBody>
        </p:sp>
        <p:sp>
          <p:nvSpPr>
            <p:cNvPr id="74" name="Rectangle 73"/>
            <p:cNvSpPr/>
            <p:nvPr/>
          </p:nvSpPr>
          <p:spPr>
            <a:xfrm>
              <a:off x="2961710" y="2363972"/>
              <a:ext cx="5803819" cy="680956"/>
            </a:xfrm>
            <a:prstGeom prst="rect">
              <a:avLst/>
            </a:prstGeom>
            <a:noFill/>
            <a:ln w="9525" cap="flat" cmpd="sng" algn="ctr">
              <a:noFill/>
              <a:prstDash val="solid"/>
            </a:ln>
            <a:effectLst/>
          </p:spPr>
          <p:txBody>
            <a:bodyPr wrap="square" lIns="0" tIns="0" rIns="0" bIns="0" rtlCol="0" anchor="ctr">
              <a:spAutoFit/>
            </a:bodyPr>
            <a:lstStyle/>
            <a:p>
              <a:pPr marL="171450" indent="-171450" fontAlgn="base">
                <a:spcBef>
                  <a:spcPts val="200"/>
                </a:spcBef>
                <a:spcAft>
                  <a:spcPct val="0"/>
                </a:spcAft>
                <a:buClr>
                  <a:srgbClr val="17426B"/>
                </a:buClr>
                <a:buSzPct val="100000"/>
                <a:buFont typeface="Arial" pitchFamily="34" charset="0"/>
                <a:buChar char="•"/>
                <a:tabLst>
                  <a:tab pos="287338" algn="l"/>
                </a:tabLst>
              </a:pPr>
              <a:r>
                <a:rPr lang="en-US" sz="900" dirty="0">
                  <a:solidFill>
                    <a:srgbClr val="000000"/>
                  </a:solidFill>
                  <a:latin typeface="Arial" panose="020B0604020202020204" pitchFamily="34" charset="0"/>
                  <a:cs typeface="Arial" panose="020B0604020202020204" pitchFamily="34" charset="0"/>
                </a:rPr>
                <a:t>Over 26 years of experience as a market analyst in Technology, Computing and Media, including primary research, interviewing, in-depth research reports, forecasting, and presentations</a:t>
              </a:r>
            </a:p>
            <a:p>
              <a:pPr marL="171450" indent="-171450" fontAlgn="base">
                <a:spcBef>
                  <a:spcPts val="200"/>
                </a:spcBef>
                <a:spcAft>
                  <a:spcPct val="0"/>
                </a:spcAft>
                <a:buClr>
                  <a:srgbClr val="17426B"/>
                </a:buClr>
                <a:buSzPct val="100000"/>
                <a:buFont typeface="Arial" pitchFamily="34" charset="0"/>
                <a:buChar char="•"/>
                <a:tabLst>
                  <a:tab pos="287338" algn="l"/>
                </a:tabLst>
              </a:pPr>
              <a:r>
                <a:rPr lang="en-US" sz="900" dirty="0">
                  <a:solidFill>
                    <a:srgbClr val="000000"/>
                  </a:solidFill>
                  <a:latin typeface="Arial" panose="020B0604020202020204" pitchFamily="34" charset="0"/>
                  <a:cs typeface="Arial" panose="020B0604020202020204" pitchFamily="34" charset="0"/>
                </a:rPr>
                <a:t>Industry experience and technical education and background</a:t>
              </a:r>
            </a:p>
            <a:p>
              <a:pPr marL="171450" indent="-171450" fontAlgn="base">
                <a:spcBef>
                  <a:spcPts val="200"/>
                </a:spcBef>
                <a:spcAft>
                  <a:spcPct val="0"/>
                </a:spcAft>
                <a:buClr>
                  <a:srgbClr val="17426B"/>
                </a:buClr>
                <a:buSzPct val="100000"/>
                <a:buFont typeface="Arial" pitchFamily="34" charset="0"/>
                <a:buChar char="•"/>
                <a:tabLst>
                  <a:tab pos="287338" algn="l"/>
                </a:tabLst>
              </a:pPr>
              <a:r>
                <a:rPr lang="en-US" sz="900" dirty="0">
                  <a:solidFill>
                    <a:srgbClr val="000000"/>
                  </a:solidFill>
                  <a:latin typeface="Arial" panose="020B0604020202020204" pitchFamily="34" charset="0"/>
                  <a:cs typeface="Arial" panose="020B0604020202020204" pitchFamily="34" charset="0"/>
                </a:rPr>
                <a:t>Broad functional expertise including analysis, sales, and consulting. Strong writing, presentation and public speaking skills.</a:t>
              </a:r>
            </a:p>
            <a:p>
              <a:pPr marL="171450" indent="-171450" fontAlgn="base">
                <a:spcBef>
                  <a:spcPts val="200"/>
                </a:spcBef>
                <a:spcAft>
                  <a:spcPct val="0"/>
                </a:spcAft>
                <a:buClr>
                  <a:srgbClr val="17426B"/>
                </a:buClr>
                <a:buSzPct val="100000"/>
                <a:buFont typeface="Arial" pitchFamily="34" charset="0"/>
                <a:buChar char="•"/>
                <a:tabLst>
                  <a:tab pos="287338" algn="l"/>
                </a:tabLst>
              </a:pPr>
              <a:r>
                <a:rPr lang="en-US" sz="900" dirty="0">
                  <a:solidFill>
                    <a:srgbClr val="000000"/>
                  </a:solidFill>
                  <a:latin typeface="Arial" panose="020B0604020202020204" pitchFamily="34" charset="0"/>
                  <a:cs typeface="Arial" panose="020B0604020202020204" pitchFamily="34" charset="0"/>
                </a:rPr>
                <a:t>Managed portfolio of reports and services</a:t>
              </a:r>
            </a:p>
          </p:txBody>
        </p:sp>
      </p:grpSp>
      <p:grpSp>
        <p:nvGrpSpPr>
          <p:cNvPr id="75" name="Group 74"/>
          <p:cNvGrpSpPr/>
          <p:nvPr/>
        </p:nvGrpSpPr>
        <p:grpSpPr>
          <a:xfrm>
            <a:off x="1905000" y="4585850"/>
            <a:ext cx="6964738" cy="1019084"/>
            <a:chOff x="1897380" y="3248380"/>
            <a:chExt cx="6964738" cy="764313"/>
          </a:xfrm>
        </p:grpSpPr>
        <p:sp>
          <p:nvSpPr>
            <p:cNvPr id="76" name="Rectangle 75"/>
            <p:cNvSpPr/>
            <p:nvPr/>
          </p:nvSpPr>
          <p:spPr>
            <a:xfrm>
              <a:off x="1897380" y="3248380"/>
              <a:ext cx="967740" cy="764313"/>
            </a:xfrm>
            <a:prstGeom prst="rect">
              <a:avLst/>
            </a:prstGeom>
            <a:solidFill>
              <a:srgbClr val="ACBED1">
                <a:lumMod val="60000"/>
                <a:lumOff val="40000"/>
              </a:srgbClr>
            </a:solidFill>
            <a:ln w="9525" cap="flat" cmpd="sng" algn="ctr">
              <a:noFill/>
              <a:prstDash val="solid"/>
            </a:ln>
            <a:effectLst/>
          </p:spPr>
          <p:txBody>
            <a:bodyPr lIns="54864" tIns="54864" rIns="54864" bIns="54864" rtlCol="0" anchor="ctr"/>
            <a:lstStyle/>
            <a:p>
              <a:pPr>
                <a:defRPr/>
              </a:pPr>
              <a:r>
                <a:rPr lang="en-IN" sz="1100" b="1" kern="0" dirty="0">
                  <a:solidFill>
                    <a:srgbClr val="06325C"/>
                  </a:solidFill>
                  <a:latin typeface="Arial" panose="020B0604020202020204" pitchFamily="34" charset="0"/>
                  <a:cs typeface="Arial" panose="020B0604020202020204" pitchFamily="34" charset="0"/>
                </a:rPr>
                <a:t>Career Highlights</a:t>
              </a:r>
            </a:p>
          </p:txBody>
        </p:sp>
        <p:sp>
          <p:nvSpPr>
            <p:cNvPr id="77" name="Rectangle 76"/>
            <p:cNvSpPr/>
            <p:nvPr/>
          </p:nvSpPr>
          <p:spPr>
            <a:xfrm>
              <a:off x="2865120" y="3248380"/>
              <a:ext cx="5996998" cy="764313"/>
            </a:xfrm>
            <a:prstGeom prst="rect">
              <a:avLst/>
            </a:prstGeom>
            <a:gradFill flip="none" rotWithShape="1">
              <a:gsLst>
                <a:gs pos="0">
                  <a:srgbClr val="ACBED1">
                    <a:lumMod val="20000"/>
                    <a:lumOff val="80000"/>
                  </a:srgbClr>
                </a:gs>
                <a:gs pos="100000">
                  <a:srgbClr val="FFFFFF"/>
                </a:gs>
              </a:gsLst>
              <a:lin ang="0" scaled="1"/>
              <a:tileRect/>
            </a:gradFill>
            <a:ln w="9525" cap="flat" cmpd="sng" algn="ctr">
              <a:noFill/>
              <a:prstDash val="solid"/>
            </a:ln>
            <a:effectLst/>
          </p:spPr>
          <p:txBody>
            <a:bodyPr wrap="square" lIns="72000" rIns="72000" rtlCol="0" anchor="ctr">
              <a:noAutofit/>
            </a:bodyPr>
            <a:lstStyle/>
            <a:p>
              <a:pPr marL="158750" indent="-158750" algn="just">
                <a:buClr>
                  <a:srgbClr val="17426B"/>
                </a:buClr>
                <a:buFont typeface="Arial" pitchFamily="34" charset="0"/>
                <a:buChar char="•"/>
                <a:defRPr/>
              </a:pPr>
              <a:endParaRPr lang="en-IN" sz="600" kern="0" dirty="0">
                <a:solidFill>
                  <a:srgbClr val="000000"/>
                </a:solidFill>
                <a:latin typeface="Arial" panose="020B0604020202020204" pitchFamily="34" charset="0"/>
                <a:cs typeface="Arial" panose="020B0604020202020204" pitchFamily="34" charset="0"/>
              </a:endParaRPr>
            </a:p>
          </p:txBody>
        </p:sp>
        <p:sp>
          <p:nvSpPr>
            <p:cNvPr id="78" name="Rectangle 77"/>
            <p:cNvSpPr/>
            <p:nvPr/>
          </p:nvSpPr>
          <p:spPr>
            <a:xfrm>
              <a:off x="2961710" y="3338148"/>
              <a:ext cx="5803819" cy="538609"/>
            </a:xfrm>
            <a:prstGeom prst="rect">
              <a:avLst/>
            </a:prstGeom>
            <a:noFill/>
            <a:ln w="9525" cap="flat" cmpd="sng" algn="ctr">
              <a:noFill/>
              <a:prstDash val="solid"/>
            </a:ln>
            <a:effectLst/>
          </p:spPr>
          <p:txBody>
            <a:bodyPr wrap="square" lIns="0" tIns="0" rIns="0" bIns="0" rtlCol="0" anchor="ctr">
              <a:spAutoFit/>
            </a:bodyPr>
            <a:lstStyle/>
            <a:p>
              <a:pPr marL="171450" indent="-171450" fontAlgn="base">
                <a:spcBef>
                  <a:spcPts val="200"/>
                </a:spcBef>
                <a:spcAft>
                  <a:spcPct val="0"/>
                </a:spcAft>
                <a:buClr>
                  <a:srgbClr val="17426B"/>
                </a:buClr>
                <a:buSzPct val="100000"/>
                <a:buFont typeface="Arial" pitchFamily="34" charset="0"/>
                <a:buChar char="•"/>
                <a:tabLst>
                  <a:tab pos="287338" algn="l"/>
                </a:tabLst>
              </a:pPr>
              <a:r>
                <a:rPr lang="en-US" sz="900" dirty="0">
                  <a:solidFill>
                    <a:srgbClr val="000000"/>
                  </a:solidFill>
                  <a:latin typeface="Arial" panose="020B0604020202020204" pitchFamily="34" charset="0"/>
                  <a:cs typeface="Arial" panose="020B0604020202020204" pitchFamily="34" charset="0"/>
                </a:rPr>
                <a:t>Founding partner for start-up marketing research firm with exceptional industry traction at </a:t>
              </a:r>
              <a:r>
                <a:rPr lang="en-US" sz="900" dirty="0" err="1">
                  <a:solidFill>
                    <a:srgbClr val="000000"/>
                  </a:solidFill>
                  <a:latin typeface="Arial" panose="020B0604020202020204" pitchFamily="34" charset="0"/>
                  <a:cs typeface="Arial" panose="020B0604020202020204" pitchFamily="34" charset="0"/>
                </a:rPr>
                <a:t>Semico</a:t>
              </a:r>
              <a:r>
                <a:rPr lang="en-US" sz="900" dirty="0">
                  <a:solidFill>
                    <a:srgbClr val="000000"/>
                  </a:solidFill>
                  <a:latin typeface="Arial" panose="020B0604020202020204" pitchFamily="34" charset="0"/>
                  <a:cs typeface="Arial" panose="020B0604020202020204" pitchFamily="34" charset="0"/>
                </a:rPr>
                <a:t> Research.  Delivered innovative research solutions as Chief of Technology (</a:t>
              </a:r>
              <a:r>
                <a:rPr lang="en-US" sz="900" dirty="0" err="1">
                  <a:solidFill>
                    <a:srgbClr val="000000"/>
                  </a:solidFill>
                  <a:latin typeface="Arial" panose="020B0604020202020204" pitchFamily="34" charset="0"/>
                  <a:cs typeface="Arial" panose="020B0604020202020204" pitchFamily="34" charset="0"/>
                </a:rPr>
                <a:t>Semico</a:t>
              </a:r>
              <a:r>
                <a:rPr lang="en-US" sz="900">
                  <a:solidFill>
                    <a:srgbClr val="000000"/>
                  </a:solidFill>
                  <a:latin typeface="Arial" panose="020B0604020202020204" pitchFamily="34" charset="0"/>
                  <a:cs typeface="Arial" panose="020B0604020202020204" pitchFamily="34" charset="0"/>
                </a:rPr>
                <a:t>) covering MPUs, MCUs, </a:t>
              </a:r>
              <a:r>
                <a:rPr lang="en-US" sz="900" dirty="0">
                  <a:solidFill>
                    <a:srgbClr val="000000"/>
                  </a:solidFill>
                  <a:latin typeface="Arial" panose="020B0604020202020204" pitchFamily="34" charset="0"/>
                  <a:cs typeface="Arial" panose="020B0604020202020204" pitchFamily="34" charset="0"/>
                </a:rPr>
                <a:t>MEMS, embedded control and IoT (1995 to 2016). Market analyst for Micro Logic service at </a:t>
              </a:r>
              <a:r>
                <a:rPr lang="en-US" sz="900" dirty="0" err="1">
                  <a:solidFill>
                    <a:srgbClr val="000000"/>
                  </a:solidFill>
                  <a:latin typeface="Arial" panose="020B0604020202020204" pitchFamily="34" charset="0"/>
                  <a:cs typeface="Arial" panose="020B0604020202020204" pitchFamily="34" charset="0"/>
                </a:rPr>
                <a:t>InStat</a:t>
              </a:r>
              <a:r>
                <a:rPr lang="en-US" sz="900" dirty="0">
                  <a:solidFill>
                    <a:srgbClr val="000000"/>
                  </a:solidFill>
                  <a:latin typeface="Arial" panose="020B0604020202020204" pitchFamily="34" charset="0"/>
                  <a:cs typeface="Arial" panose="020B0604020202020204" pitchFamily="34" charset="0"/>
                </a:rPr>
                <a:t> (1992 to 1995).</a:t>
              </a:r>
            </a:p>
            <a:p>
              <a:pPr marL="171450" indent="-171450" fontAlgn="base">
                <a:spcBef>
                  <a:spcPts val="200"/>
                </a:spcBef>
                <a:spcAft>
                  <a:spcPct val="0"/>
                </a:spcAft>
                <a:buClr>
                  <a:srgbClr val="17426B"/>
                </a:buClr>
                <a:buSzPct val="100000"/>
                <a:buFont typeface="Arial" pitchFamily="34" charset="0"/>
                <a:buChar char="•"/>
                <a:tabLst>
                  <a:tab pos="287338" algn="l"/>
                </a:tabLst>
              </a:pPr>
              <a:r>
                <a:rPr lang="en-US" sz="900" dirty="0">
                  <a:solidFill>
                    <a:srgbClr val="000000"/>
                  </a:solidFill>
                  <a:latin typeface="Arial" panose="020B0604020202020204" pitchFamily="34" charset="0"/>
                  <a:cs typeface="Arial" panose="020B0604020202020204" pitchFamily="34" charset="0"/>
                </a:rPr>
                <a:t>Applications engineer in semiconductors with VLSI Technology (acquired by NXP) and STMicroelectronics, providing hands on technical experience and customer interaction. (1986 to 1992).</a:t>
              </a:r>
            </a:p>
          </p:txBody>
        </p:sp>
      </p:grpSp>
      <p:grpSp>
        <p:nvGrpSpPr>
          <p:cNvPr id="79" name="Group 78"/>
          <p:cNvGrpSpPr/>
          <p:nvPr/>
        </p:nvGrpSpPr>
        <p:grpSpPr>
          <a:xfrm>
            <a:off x="1905000" y="5667129"/>
            <a:ext cx="6964738" cy="291387"/>
            <a:chOff x="1897380" y="4015898"/>
            <a:chExt cx="6964738" cy="218540"/>
          </a:xfrm>
        </p:grpSpPr>
        <p:sp>
          <p:nvSpPr>
            <p:cNvPr id="80" name="Rectangle 79"/>
            <p:cNvSpPr/>
            <p:nvPr/>
          </p:nvSpPr>
          <p:spPr>
            <a:xfrm>
              <a:off x="1897380" y="4015898"/>
              <a:ext cx="967740" cy="218540"/>
            </a:xfrm>
            <a:prstGeom prst="rect">
              <a:avLst/>
            </a:prstGeom>
            <a:solidFill>
              <a:srgbClr val="ACBED1">
                <a:lumMod val="60000"/>
                <a:lumOff val="40000"/>
              </a:srgbClr>
            </a:solidFill>
            <a:ln w="9525" cap="flat" cmpd="sng" algn="ctr">
              <a:noFill/>
              <a:prstDash val="solid"/>
            </a:ln>
            <a:effectLst/>
          </p:spPr>
          <p:txBody>
            <a:bodyPr lIns="54864" tIns="54864" rIns="54864" bIns="54864" rtlCol="0" anchor="ctr"/>
            <a:lstStyle/>
            <a:p>
              <a:pPr>
                <a:defRPr/>
              </a:pPr>
              <a:r>
                <a:rPr lang="en-IN" sz="1100" b="1" kern="0" dirty="0">
                  <a:solidFill>
                    <a:srgbClr val="06325C"/>
                  </a:solidFill>
                  <a:latin typeface="Arial" panose="020B0604020202020204" pitchFamily="34" charset="0"/>
                  <a:cs typeface="Arial" panose="020B0604020202020204" pitchFamily="34" charset="0"/>
                </a:rPr>
                <a:t>Education</a:t>
              </a:r>
            </a:p>
          </p:txBody>
        </p:sp>
        <p:sp>
          <p:nvSpPr>
            <p:cNvPr id="81" name="Rectangle 80"/>
            <p:cNvSpPr/>
            <p:nvPr/>
          </p:nvSpPr>
          <p:spPr>
            <a:xfrm>
              <a:off x="2865120" y="4015898"/>
              <a:ext cx="5996998" cy="218539"/>
            </a:xfrm>
            <a:prstGeom prst="rect">
              <a:avLst/>
            </a:prstGeom>
            <a:gradFill flip="none" rotWithShape="1">
              <a:gsLst>
                <a:gs pos="0">
                  <a:srgbClr val="ACBED1">
                    <a:lumMod val="20000"/>
                    <a:lumOff val="80000"/>
                  </a:srgbClr>
                </a:gs>
                <a:gs pos="100000">
                  <a:srgbClr val="FFFFFF"/>
                </a:gs>
              </a:gsLst>
              <a:lin ang="0" scaled="1"/>
              <a:tileRect/>
            </a:gradFill>
            <a:ln w="9525" cap="flat" cmpd="sng" algn="ctr">
              <a:noFill/>
              <a:prstDash val="solid"/>
            </a:ln>
            <a:effectLst/>
          </p:spPr>
          <p:txBody>
            <a:bodyPr wrap="square" lIns="72000" rIns="72000" rtlCol="0" anchor="ctr">
              <a:noAutofit/>
            </a:bodyPr>
            <a:lstStyle/>
            <a:p>
              <a:pPr marL="158750" indent="-158750" algn="just">
                <a:buClr>
                  <a:srgbClr val="17426B"/>
                </a:buClr>
                <a:buFont typeface="Arial" pitchFamily="34" charset="0"/>
                <a:buChar char="•"/>
                <a:defRPr/>
              </a:pPr>
              <a:endParaRPr lang="en-IN" sz="600" kern="0" dirty="0">
                <a:solidFill>
                  <a:srgbClr val="000000"/>
                </a:solidFill>
                <a:latin typeface="Arial" panose="020B0604020202020204" pitchFamily="34" charset="0"/>
                <a:cs typeface="Arial" panose="020B0604020202020204" pitchFamily="34" charset="0"/>
              </a:endParaRPr>
            </a:p>
          </p:txBody>
        </p:sp>
        <p:sp>
          <p:nvSpPr>
            <p:cNvPr id="82" name="Rectangle 81"/>
            <p:cNvSpPr/>
            <p:nvPr/>
          </p:nvSpPr>
          <p:spPr>
            <a:xfrm>
              <a:off x="2961704" y="4073230"/>
              <a:ext cx="5803819" cy="103874"/>
            </a:xfrm>
            <a:prstGeom prst="rect">
              <a:avLst/>
            </a:prstGeom>
            <a:noFill/>
            <a:ln w="9525" cap="flat" cmpd="sng" algn="ctr">
              <a:noFill/>
              <a:prstDash val="solid"/>
            </a:ln>
            <a:effectLst/>
          </p:spPr>
          <p:txBody>
            <a:bodyPr wrap="square" lIns="0" tIns="0" rIns="0" bIns="0" rtlCol="0" anchor="ctr">
              <a:spAutoFit/>
            </a:bodyPr>
            <a:lstStyle/>
            <a:p>
              <a:pPr marL="171450" indent="-171450" fontAlgn="base">
                <a:spcBef>
                  <a:spcPts val="200"/>
                </a:spcBef>
                <a:spcAft>
                  <a:spcPct val="0"/>
                </a:spcAft>
                <a:buClr>
                  <a:srgbClr val="17426B"/>
                </a:buClr>
                <a:buSzPct val="100000"/>
                <a:buFont typeface="Arial" pitchFamily="34" charset="0"/>
                <a:buChar char="•"/>
                <a:tabLst>
                  <a:tab pos="287338" algn="l"/>
                </a:tabLst>
              </a:pPr>
              <a:r>
                <a:rPr lang="en-US" sz="900" dirty="0">
                  <a:solidFill>
                    <a:srgbClr val="000000"/>
                  </a:solidFill>
                  <a:latin typeface="Arial" panose="020B0604020202020204" pitchFamily="34" charset="0"/>
                  <a:cs typeface="Arial" panose="020B0604020202020204" pitchFamily="34" charset="0"/>
                </a:rPr>
                <a:t>Bachelor of Science Electrical Engineering from Northwestern University, Evanston, IL (USA)</a:t>
              </a:r>
            </a:p>
          </p:txBody>
        </p:sp>
      </p:grpSp>
      <p:grpSp>
        <p:nvGrpSpPr>
          <p:cNvPr id="83" name="Group 82"/>
          <p:cNvGrpSpPr/>
          <p:nvPr/>
        </p:nvGrpSpPr>
        <p:grpSpPr>
          <a:xfrm>
            <a:off x="1905000" y="6027367"/>
            <a:ext cx="6964738" cy="277000"/>
            <a:chOff x="1897380" y="4095938"/>
            <a:chExt cx="6964738" cy="207750"/>
          </a:xfrm>
        </p:grpSpPr>
        <p:sp>
          <p:nvSpPr>
            <p:cNvPr id="84" name="Rectangle 83"/>
            <p:cNvSpPr/>
            <p:nvPr/>
          </p:nvSpPr>
          <p:spPr>
            <a:xfrm>
              <a:off x="1897380" y="4095938"/>
              <a:ext cx="967740" cy="207750"/>
            </a:xfrm>
            <a:prstGeom prst="rect">
              <a:avLst/>
            </a:prstGeom>
            <a:solidFill>
              <a:srgbClr val="ACBED1">
                <a:lumMod val="60000"/>
                <a:lumOff val="40000"/>
              </a:srgbClr>
            </a:solidFill>
            <a:ln w="9525" cap="flat" cmpd="sng" algn="ctr">
              <a:noFill/>
              <a:prstDash val="solid"/>
            </a:ln>
            <a:effectLst/>
          </p:spPr>
          <p:txBody>
            <a:bodyPr lIns="54864" tIns="54864" rIns="54864" bIns="54864" rtlCol="0" anchor="ctr"/>
            <a:lstStyle/>
            <a:p>
              <a:pPr>
                <a:defRPr/>
              </a:pPr>
              <a:r>
                <a:rPr lang="en-IN" sz="1100" b="1" kern="0" dirty="0">
                  <a:solidFill>
                    <a:srgbClr val="06325C"/>
                  </a:solidFill>
                  <a:latin typeface="Arial" panose="020B0604020202020204" pitchFamily="34" charset="0"/>
                  <a:cs typeface="Arial" panose="020B0604020202020204" pitchFamily="34" charset="0"/>
                </a:rPr>
                <a:t>Languages</a:t>
              </a:r>
            </a:p>
          </p:txBody>
        </p:sp>
        <p:sp>
          <p:nvSpPr>
            <p:cNvPr id="85" name="Rectangle 84"/>
            <p:cNvSpPr/>
            <p:nvPr/>
          </p:nvSpPr>
          <p:spPr>
            <a:xfrm>
              <a:off x="2865120" y="4095938"/>
              <a:ext cx="5996998" cy="207750"/>
            </a:xfrm>
            <a:prstGeom prst="rect">
              <a:avLst/>
            </a:prstGeom>
            <a:gradFill flip="none" rotWithShape="1">
              <a:gsLst>
                <a:gs pos="0">
                  <a:srgbClr val="ACBED1">
                    <a:lumMod val="20000"/>
                    <a:lumOff val="80000"/>
                  </a:srgbClr>
                </a:gs>
                <a:gs pos="100000">
                  <a:srgbClr val="FFFFFF"/>
                </a:gs>
              </a:gsLst>
              <a:lin ang="0" scaled="1"/>
              <a:tileRect/>
            </a:gradFill>
            <a:ln w="9525" cap="flat" cmpd="sng" algn="ctr">
              <a:noFill/>
              <a:prstDash val="solid"/>
            </a:ln>
            <a:effectLst/>
          </p:spPr>
          <p:txBody>
            <a:bodyPr wrap="square" lIns="72000" rIns="72000" rtlCol="0" anchor="ctr">
              <a:noAutofit/>
            </a:bodyPr>
            <a:lstStyle/>
            <a:p>
              <a:pPr marL="158750" indent="-158750" algn="just">
                <a:buClr>
                  <a:srgbClr val="17426B"/>
                </a:buClr>
                <a:buFont typeface="Arial" pitchFamily="34" charset="0"/>
                <a:buChar char="•"/>
                <a:defRPr/>
              </a:pPr>
              <a:endParaRPr lang="en-IN" sz="600" kern="0" dirty="0">
                <a:solidFill>
                  <a:srgbClr val="000000"/>
                </a:solidFill>
                <a:latin typeface="Arial" panose="020B0604020202020204" pitchFamily="34" charset="0"/>
                <a:cs typeface="Arial" panose="020B0604020202020204" pitchFamily="34" charset="0"/>
              </a:endParaRPr>
            </a:p>
          </p:txBody>
        </p:sp>
        <p:sp>
          <p:nvSpPr>
            <p:cNvPr id="86" name="Rectangle 85"/>
            <p:cNvSpPr/>
            <p:nvPr/>
          </p:nvSpPr>
          <p:spPr>
            <a:xfrm>
              <a:off x="2961710" y="4147876"/>
              <a:ext cx="5803819" cy="103874"/>
            </a:xfrm>
            <a:prstGeom prst="rect">
              <a:avLst/>
            </a:prstGeom>
            <a:noFill/>
            <a:ln w="9525" cap="flat" cmpd="sng" algn="ctr">
              <a:noFill/>
              <a:prstDash val="solid"/>
            </a:ln>
            <a:effectLst/>
          </p:spPr>
          <p:txBody>
            <a:bodyPr wrap="square" lIns="0" tIns="0" rIns="0" bIns="0" rtlCol="0" anchor="ctr">
              <a:spAutoFit/>
            </a:bodyPr>
            <a:lstStyle/>
            <a:p>
              <a:pPr marL="171450" indent="-171450" fontAlgn="base">
                <a:spcBef>
                  <a:spcPts val="200"/>
                </a:spcBef>
                <a:spcAft>
                  <a:spcPct val="0"/>
                </a:spcAft>
                <a:buClr>
                  <a:srgbClr val="17426B"/>
                </a:buClr>
                <a:buSzPct val="100000"/>
                <a:buFont typeface="Arial" pitchFamily="34" charset="0"/>
                <a:buChar char="•"/>
                <a:tabLst>
                  <a:tab pos="287338" algn="l"/>
                </a:tabLst>
              </a:pPr>
              <a:r>
                <a:rPr lang="en-US" sz="900" dirty="0">
                  <a:solidFill>
                    <a:srgbClr val="000000"/>
                  </a:solidFill>
                  <a:latin typeface="Arial" panose="020B0604020202020204" pitchFamily="34" charset="0"/>
                  <a:cs typeface="Arial" panose="020B0604020202020204" pitchFamily="34" charset="0"/>
                </a:rPr>
                <a:t>English, Italian and Spanish</a:t>
              </a:r>
            </a:p>
          </p:txBody>
        </p:sp>
      </p:grpSp>
    </p:spTree>
    <p:extLst>
      <p:ext uri="{BB962C8B-B14F-4D97-AF65-F5344CB8AC3E}">
        <p14:creationId xmlns:p14="http://schemas.microsoft.com/office/powerpoint/2010/main" val="946719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Tony Massimini </a:t>
            </a:r>
          </a:p>
        </p:txBody>
      </p:sp>
      <p:sp>
        <p:nvSpPr>
          <p:cNvPr id="3" name="Content Placeholder 2"/>
          <p:cNvSpPr>
            <a:spLocks noGrp="1"/>
          </p:cNvSpPr>
          <p:nvPr>
            <p:ph idx="1"/>
          </p:nvPr>
        </p:nvSpPr>
        <p:spPr>
          <a:xfrm>
            <a:off x="2743200" y="1219200"/>
            <a:ext cx="4724400" cy="5029200"/>
          </a:xfrm>
        </p:spPr>
        <p:txBody>
          <a:bodyPr/>
          <a:lstStyle/>
          <a:p>
            <a:pPr marL="0" indent="0">
              <a:buNone/>
            </a:pPr>
            <a:r>
              <a:rPr lang="en-US" sz="1600" dirty="0"/>
              <a:t>Contact info:</a:t>
            </a:r>
          </a:p>
          <a:p>
            <a:pPr marL="0" indent="0">
              <a:buNone/>
            </a:pPr>
            <a:endParaRPr lang="en-US" dirty="0"/>
          </a:p>
          <a:p>
            <a:pPr marL="0" indent="0">
              <a:buNone/>
            </a:pPr>
            <a:r>
              <a:rPr lang="en-US" sz="1600" b="1" dirty="0"/>
              <a:t>Tony Massimini</a:t>
            </a:r>
          </a:p>
          <a:p>
            <a:pPr marL="0" indent="0">
              <a:buNone/>
            </a:pPr>
            <a:r>
              <a:rPr lang="en-US" sz="1600" b="1" dirty="0"/>
              <a:t>Frost &amp; Sullivan</a:t>
            </a:r>
          </a:p>
          <a:p>
            <a:pPr marL="0" indent="0">
              <a:buNone/>
            </a:pPr>
            <a:r>
              <a:rPr lang="en-US" sz="1600" b="1" dirty="0"/>
              <a:t>Senior Industry Analyst</a:t>
            </a:r>
          </a:p>
          <a:p>
            <a:pPr marL="0" indent="0">
              <a:buNone/>
            </a:pPr>
            <a:r>
              <a:rPr lang="en-US" sz="1600" b="1" dirty="0"/>
              <a:t>Information &amp; Communication Technologies</a:t>
            </a:r>
          </a:p>
          <a:p>
            <a:pPr marL="0" indent="0">
              <a:buNone/>
            </a:pPr>
            <a:r>
              <a:rPr lang="en-US" sz="1600" b="1" dirty="0"/>
              <a:t>tony.massimini@frost.com</a:t>
            </a:r>
          </a:p>
          <a:p>
            <a:pPr marL="0" indent="0">
              <a:buNone/>
            </a:pPr>
            <a:r>
              <a:rPr lang="en-US" sz="1600" b="1" dirty="0"/>
              <a:t>Cell: 602-301-7485</a:t>
            </a:r>
          </a:p>
          <a:p>
            <a:pPr marL="0" indent="0">
              <a:buNone/>
            </a:pPr>
            <a:endParaRPr lang="en-US" dirty="0"/>
          </a:p>
          <a:p>
            <a:pPr marL="0" indent="0">
              <a:buNone/>
            </a:pPr>
            <a:endParaRPr lang="en-US" dirty="0"/>
          </a:p>
        </p:txBody>
      </p:sp>
      <p:pic>
        <p:nvPicPr>
          <p:cNvPr id="4098"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371601" y="4419516"/>
            <a:ext cx="5791200" cy="985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13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is Zero Trust?</a:t>
            </a:r>
          </a:p>
        </p:txBody>
      </p:sp>
      <p:sp>
        <p:nvSpPr>
          <p:cNvPr id="3" name="Content Placeholder 2"/>
          <p:cNvSpPr>
            <a:spLocks noGrp="1"/>
          </p:cNvSpPr>
          <p:nvPr>
            <p:ph idx="1"/>
          </p:nvPr>
        </p:nvSpPr>
        <p:spPr>
          <a:xfrm>
            <a:off x="304800" y="1219200"/>
            <a:ext cx="5867400" cy="5029200"/>
          </a:xfrm>
        </p:spPr>
        <p:txBody>
          <a:bodyPr/>
          <a:lstStyle/>
          <a:p>
            <a:r>
              <a:rPr lang="en-US" sz="1600" dirty="0"/>
              <a:t>A Zero Trust Network (ZTN) is based on the basic principle of </a:t>
            </a:r>
            <a:r>
              <a:rPr lang="en-US" sz="1600" b="1" dirty="0"/>
              <a:t>“never trust, always verify”.</a:t>
            </a:r>
          </a:p>
          <a:p>
            <a:r>
              <a:rPr lang="en-US" sz="1600" dirty="0"/>
              <a:t>ZTN is a model or guiding design principle. It is an overall strategy and framework to prevent unauthorized access, contain breaches, and reduce the risk of an attacker’s lateral movement through your network.</a:t>
            </a:r>
          </a:p>
          <a:p>
            <a:r>
              <a:rPr lang="en-US" sz="1600" dirty="0"/>
              <a:t>ZTN is a general approach for leveraging various security technologies to enable perimeter enforcement and strict access controls. </a:t>
            </a:r>
          </a:p>
          <a:p>
            <a:r>
              <a:rPr lang="en-US" sz="1600" dirty="0"/>
              <a:t>No one is trusted by default from inside or outside the network. Verification is required from everyone and everything trying to gain access to resources on the network.</a:t>
            </a:r>
          </a:p>
          <a:p>
            <a:r>
              <a:rPr lang="en-US" sz="1600" dirty="0"/>
              <a:t>ZTN is a comprehensive approach to securing all access across your networks, applications, and environment.</a:t>
            </a:r>
          </a:p>
          <a:p>
            <a:pPr lvl="1"/>
            <a:r>
              <a:rPr lang="en-US" sz="1600" dirty="0"/>
              <a:t>secure access from users, end-user devices, APIs, the Internet of Things (IoT), </a:t>
            </a:r>
            <a:r>
              <a:rPr lang="en-US" sz="1600" dirty="0" err="1"/>
              <a:t>microservices</a:t>
            </a:r>
            <a:r>
              <a:rPr lang="en-US" sz="1600" dirty="0"/>
              <a:t>, containers, and more.</a:t>
            </a:r>
          </a:p>
        </p:txBody>
      </p:sp>
      <p:pic>
        <p:nvPicPr>
          <p:cNvPr id="4" name="Picture 61" descr="C:\Users\tmassimini\AppData\Local\Microsoft\Windows\INetCache\IE\0UR1OX1H\zero-trus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358350"/>
            <a:ext cx="1151338" cy="1129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Users\tmassimini\AppData\Local\Microsoft\Windows\INetCache\IE\ZGIGV1FN\is-it-saf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971800"/>
            <a:ext cx="1019175" cy="1215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6" descr="C:\Users\tmassimini\AppData\Local\Microsoft\Windows\INetCache\IE\ZGIGV1FN\network_communicati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0826" y="4648200"/>
            <a:ext cx="2287424" cy="152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92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Zero Trust is NOT</a:t>
            </a:r>
          </a:p>
        </p:txBody>
      </p:sp>
      <p:sp>
        <p:nvSpPr>
          <p:cNvPr id="3" name="Content Placeholder 2"/>
          <p:cNvSpPr>
            <a:spLocks noGrp="1"/>
          </p:cNvSpPr>
          <p:nvPr>
            <p:ph idx="1"/>
          </p:nvPr>
        </p:nvSpPr>
        <p:spPr>
          <a:xfrm>
            <a:off x="1680358" y="1143000"/>
            <a:ext cx="7082642" cy="5105400"/>
          </a:xfrm>
        </p:spPr>
        <p:txBody>
          <a:bodyPr/>
          <a:lstStyle/>
          <a:p>
            <a:r>
              <a:rPr lang="en-US" sz="1800" dirty="0"/>
              <a:t>ZTN is not a single point product that is a drop in solution to protect your castle.</a:t>
            </a:r>
          </a:p>
          <a:p>
            <a:pPr lvl="1"/>
            <a:r>
              <a:rPr lang="en-US" sz="1800" dirty="0"/>
              <a:t>It is an integrated ecosystem of several security solutions and tools from multiple vendors.</a:t>
            </a:r>
          </a:p>
          <a:p>
            <a:r>
              <a:rPr lang="en-US" sz="1800" dirty="0"/>
              <a:t>ZTN is not a panacea. You need to remain vigilant. Never trust, always keep adding context and keep up-to-date who the user/device is and the defined appropriate interaction.</a:t>
            </a:r>
          </a:p>
          <a:p>
            <a:pPr lvl="1"/>
            <a:r>
              <a:rPr lang="en-US" sz="1800" dirty="0"/>
              <a:t>Add more authentication methods to counter credential based attacks.</a:t>
            </a:r>
          </a:p>
          <a:p>
            <a:r>
              <a:rPr lang="en-US" sz="1800" dirty="0"/>
              <a:t>ZTN is not an overnight solution. It will take time to develop.</a:t>
            </a:r>
          </a:p>
          <a:p>
            <a:r>
              <a:rPr lang="en-US" sz="1800" dirty="0"/>
              <a:t>ZTN is not limited to the traditional endpoints (PCs, servers, etc.). It extends to cover IoT devices. </a:t>
            </a:r>
          </a:p>
          <a:p>
            <a:r>
              <a:rPr lang="en-US" sz="1800" dirty="0"/>
              <a:t>ZTN is not just to stop attackers at the perimeter. Traffic inside the perimeter should not be more trusted any more than outside traffic.</a:t>
            </a:r>
          </a:p>
          <a:p>
            <a:pPr lvl="1"/>
            <a:r>
              <a:rPr lang="en-US" sz="1800" dirty="0"/>
              <a:t>You can set how tightly access is restricted to verify access. </a:t>
            </a:r>
          </a:p>
        </p:txBody>
      </p:sp>
      <p:pic>
        <p:nvPicPr>
          <p:cNvPr id="4" name="Picture 63" descr="C:\Users\tmassimini\AppData\Local\Microsoft\Windows\INetCache\IE\1OGMF3RE\castl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02" y="1600200"/>
            <a:ext cx="1400299" cy="1400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tmassimini\AppData\Local\Microsoft\Windows\INetCache\IE\1OGMF3RE\1024px-Singapore_Road_Signs_-_Restrictive_Sign_-_Stop_-_Security_Check.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01" y="3923805"/>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79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Importance of Zero Trust Network</a:t>
            </a:r>
          </a:p>
        </p:txBody>
      </p:sp>
      <p:sp>
        <p:nvSpPr>
          <p:cNvPr id="3" name="Content Placeholder 2"/>
          <p:cNvSpPr>
            <a:spLocks noGrp="1"/>
          </p:cNvSpPr>
          <p:nvPr>
            <p:ph idx="1"/>
          </p:nvPr>
        </p:nvSpPr>
        <p:spPr>
          <a:xfrm>
            <a:off x="304800" y="1524000"/>
            <a:ext cx="5943600" cy="4724400"/>
          </a:xfrm>
        </p:spPr>
        <p:txBody>
          <a:bodyPr/>
          <a:lstStyle/>
          <a:p>
            <a:r>
              <a:rPr lang="en-US" sz="2000" dirty="0"/>
              <a:t>The network perimeter is no longer clearly defined. Organizations are migrating to the cloud. </a:t>
            </a:r>
          </a:p>
          <a:p>
            <a:pPr lvl="1"/>
            <a:r>
              <a:rPr lang="en-US" sz="2000" dirty="0"/>
              <a:t>applications and data stores are on-premises and in the cloud, with users accessing them from multiple devices and locations.</a:t>
            </a:r>
          </a:p>
          <a:p>
            <a:r>
              <a:rPr lang="en-US" sz="2000" dirty="0"/>
              <a:t>Environments include cloud-based services, mobile workloads and a growing number of unmanaged devices. </a:t>
            </a:r>
          </a:p>
          <a:p>
            <a:r>
              <a:rPr lang="en-US" sz="2000" dirty="0"/>
              <a:t>Increasing level of malware, cyber attacks and attack innovation</a:t>
            </a:r>
          </a:p>
          <a:p>
            <a:r>
              <a:rPr lang="en-US" sz="2000" dirty="0"/>
              <a:t>Every device on a network is a potential attack or reconnaissance point.</a:t>
            </a:r>
          </a:p>
        </p:txBody>
      </p:sp>
      <p:pic>
        <p:nvPicPr>
          <p:cNvPr id="4" name="Picture 4" descr="C:\Users\tmassimini\AppData\Local\Microsoft\Windows\INetCache\IE\1OGMF3RE\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19600"/>
            <a:ext cx="1855838"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tmassimini\AppData\Local\Microsoft\Windows\INetCache\IE\O3E3CBZ9\Cloud_computing.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1088" y="1828800"/>
            <a:ext cx="2014150" cy="182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03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Importance of Zero Trust Network</a:t>
            </a:r>
          </a:p>
        </p:txBody>
      </p:sp>
      <p:sp>
        <p:nvSpPr>
          <p:cNvPr id="3" name="Content Placeholder 2"/>
          <p:cNvSpPr>
            <a:spLocks noGrp="1"/>
          </p:cNvSpPr>
          <p:nvPr>
            <p:ph idx="1"/>
          </p:nvPr>
        </p:nvSpPr>
        <p:spPr>
          <a:xfrm>
            <a:off x="228600" y="1219200"/>
            <a:ext cx="5943600" cy="5074660"/>
          </a:xfrm>
        </p:spPr>
        <p:txBody>
          <a:bodyPr/>
          <a:lstStyle/>
          <a:p>
            <a:r>
              <a:rPr lang="en-US" sz="2000" dirty="0"/>
              <a:t>Increasing number and diversity of endpoint devices opens up more attack vectors.</a:t>
            </a:r>
          </a:p>
          <a:p>
            <a:pPr lvl="1"/>
            <a:r>
              <a:rPr lang="en-US" sz="1800" dirty="0"/>
              <a:t>Different OS’s, mobile, different communications standards, and legacy systems</a:t>
            </a:r>
            <a:r>
              <a:rPr lang="en-US" sz="2000" dirty="0"/>
              <a:t>. </a:t>
            </a:r>
            <a:r>
              <a:rPr lang="en-US" sz="1800" dirty="0"/>
              <a:t>Each have their own vulnerabilities.</a:t>
            </a:r>
            <a:endParaRPr lang="en-US" sz="2000" dirty="0"/>
          </a:p>
          <a:p>
            <a:r>
              <a:rPr lang="en-US" sz="2000" dirty="0"/>
              <a:t>User, guest and contractor access expansion.</a:t>
            </a:r>
          </a:p>
          <a:p>
            <a:r>
              <a:rPr lang="en-US" sz="2000" dirty="0"/>
              <a:t>Growing adoption of BYOD and IoT devices on the network. </a:t>
            </a:r>
          </a:p>
          <a:p>
            <a:r>
              <a:rPr lang="en-US" sz="2000" dirty="0"/>
              <a:t>The growth of BYOD, guest and contractor access, and IoT has made it evident that the network is no longer composed of securely managed devices.</a:t>
            </a:r>
          </a:p>
          <a:p>
            <a:r>
              <a:rPr lang="en-US" sz="2000" dirty="0"/>
              <a:t>Traditional security is designed to protect the perimeter, but threats can get inside the network undetected and free to move around. </a:t>
            </a:r>
          </a:p>
        </p:txBody>
      </p:sp>
      <p:pic>
        <p:nvPicPr>
          <p:cNvPr id="5" name="Picture 4">
            <a:extLst>
              <a:ext uri="{FF2B5EF4-FFF2-40B4-BE49-F238E27FC236}">
                <a16:creationId xmlns:a16="http://schemas.microsoft.com/office/drawing/2014/main" id="{0959B228-3820-F141-A37F-F4BFBB39C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206" y="4290223"/>
            <a:ext cx="1391916" cy="1391916"/>
          </a:xfrm>
          <a:prstGeom prst="rect">
            <a:avLst/>
          </a:prstGeom>
        </p:spPr>
      </p:pic>
      <p:pic>
        <p:nvPicPr>
          <p:cNvPr id="7" name="Picture 14" descr="C:\Users\tmassimini\AppData\Local\Microsoft\Windows\INetCache\IE\ZGIGV1FN\Mobile-tech[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6589" y="2667000"/>
            <a:ext cx="208915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3" descr="C:\Users\tmassimini\AppData\Local\Microsoft\Windows\INetCache\IE\0UR1OX1H\RqzaB[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1353201"/>
            <a:ext cx="1571128" cy="117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75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Elements of Zero Trust</a:t>
            </a:r>
          </a:p>
        </p:txBody>
      </p:sp>
      <p:sp>
        <p:nvSpPr>
          <p:cNvPr id="3" name="Content Placeholder 2"/>
          <p:cNvSpPr>
            <a:spLocks noGrp="1"/>
          </p:cNvSpPr>
          <p:nvPr>
            <p:ph idx="1"/>
          </p:nvPr>
        </p:nvSpPr>
        <p:spPr>
          <a:xfrm>
            <a:off x="304800" y="1447800"/>
            <a:ext cx="5791200" cy="4876800"/>
          </a:xfrm>
        </p:spPr>
        <p:txBody>
          <a:bodyPr/>
          <a:lstStyle/>
          <a:p>
            <a:r>
              <a:rPr lang="en-US" sz="2000" dirty="0"/>
              <a:t>The concept of a Zero Trust Architecture has been around for about a decade. Interest in ZTN picked up a little over a year ago. The momentum has been growing.</a:t>
            </a:r>
          </a:p>
          <a:p>
            <a:pPr lvl="1"/>
            <a:r>
              <a:rPr lang="en-US" sz="2000" dirty="0"/>
              <a:t>Cisco has seen discussions accelerate over last 12 months. Expects to see further growth in next 12 months.</a:t>
            </a:r>
          </a:p>
          <a:p>
            <a:r>
              <a:rPr lang="en-US" sz="2000" dirty="0"/>
              <a:t>ZTN is achieved via integration, automation and orchestration of various security solutions. Security is a layered approach.</a:t>
            </a:r>
          </a:p>
          <a:p>
            <a:pPr lvl="1"/>
            <a:r>
              <a:rPr lang="en-US" sz="2000" dirty="0"/>
              <a:t>Need to consistently enforce policy based controls.</a:t>
            </a:r>
          </a:p>
          <a:p>
            <a:r>
              <a:rPr lang="en-US" sz="2000" dirty="0"/>
              <a:t>Visibility into users, devices, components, and more across your entire environment.</a:t>
            </a:r>
          </a:p>
        </p:txBody>
      </p:sp>
      <p:pic>
        <p:nvPicPr>
          <p:cNvPr id="5" name="Picture 11" descr="C:\Users\tmassimini\AppData\Local\Microsoft\Windows\INetCache\IE\1OGMF3RE\Ultimate-Computer-Security-Cours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734" y="2286000"/>
            <a:ext cx="2257228" cy="10815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tmassimini\AppData\Local\Microsoft\Windows\INetCache\IE\O3E3CBZ9\04_07_3_we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6024" y="4495800"/>
            <a:ext cx="2412362"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767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Elements of Zero Trust</a:t>
            </a:r>
          </a:p>
        </p:txBody>
      </p:sp>
      <p:sp>
        <p:nvSpPr>
          <p:cNvPr id="3" name="Content Placeholder 2"/>
          <p:cNvSpPr>
            <a:spLocks noGrp="1"/>
          </p:cNvSpPr>
          <p:nvPr>
            <p:ph idx="1"/>
          </p:nvPr>
        </p:nvSpPr>
        <p:spPr>
          <a:xfrm>
            <a:off x="304800" y="1143000"/>
            <a:ext cx="6172200" cy="5181600"/>
          </a:xfrm>
        </p:spPr>
        <p:txBody>
          <a:bodyPr/>
          <a:lstStyle/>
          <a:p>
            <a:pPr marL="0" indent="0">
              <a:buNone/>
            </a:pPr>
            <a:endParaRPr lang="en-US" sz="1600" dirty="0"/>
          </a:p>
          <a:p>
            <a:r>
              <a:rPr lang="en-US" sz="2000" dirty="0"/>
              <a:t>Strict identity verification process. Only authenticated and authorized users and devices can access applications and data.</a:t>
            </a:r>
          </a:p>
          <a:p>
            <a:r>
              <a:rPr lang="en-US" sz="2000" dirty="0"/>
              <a:t>Segmentation and granular access policies for all connecting endpoints must be defined, implemented, and enforced. </a:t>
            </a:r>
          </a:p>
          <a:p>
            <a:r>
              <a:rPr lang="en-US" sz="2000" dirty="0"/>
              <a:t>Least-privilege access: “information on a need-to-know basis”.</a:t>
            </a:r>
          </a:p>
          <a:p>
            <a:r>
              <a:rPr lang="en-US" sz="2000" dirty="0"/>
              <a:t>All network traffic should be inspected and logged. Encryption across all communications. </a:t>
            </a:r>
          </a:p>
          <a:p>
            <a:r>
              <a:rPr lang="en-US" sz="2000" dirty="0"/>
              <a:t>Dynamic policy, trust assignments and segmentation.</a:t>
            </a:r>
            <a:endParaRPr lang="en-US" sz="1600" dirty="0"/>
          </a:p>
        </p:txBody>
      </p:sp>
      <p:pic>
        <p:nvPicPr>
          <p:cNvPr id="8" name="Picture 31" descr="C:\Users\tmassimini\AppData\Local\Microsoft\Windows\INetCache\IE\O3E3CBZ9\image-20150320-14614-5y0w8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608" y="1981200"/>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descr="C:\Users\tmassimini\AppData\Local\Microsoft\Windows\INetCache\IE\1OGMF3RE\10486988416_7c8770e823_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7793" y="4343400"/>
            <a:ext cx="2403029" cy="167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78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0"/>
          <p:cNvGraphicFramePr>
            <a:graphicFrameLocks/>
          </p:cNvGraphicFramePr>
          <p:nvPr>
            <p:extLst>
              <p:ext uri="{D42A27DB-BD31-4B8C-83A1-F6EECF244321}">
                <p14:modId xmlns:p14="http://schemas.microsoft.com/office/powerpoint/2010/main" val="3998319313"/>
              </p:ext>
            </p:extLst>
          </p:nvPr>
        </p:nvGraphicFramePr>
        <p:xfrm>
          <a:off x="2057400" y="1371600"/>
          <a:ext cx="82296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2800" dirty="0"/>
              <a:t>Zero Trust Network Ecosystem</a:t>
            </a:r>
          </a:p>
        </p:txBody>
      </p:sp>
      <p:sp>
        <p:nvSpPr>
          <p:cNvPr id="3" name="Content Placeholder 2"/>
          <p:cNvSpPr>
            <a:spLocks noGrp="1"/>
          </p:cNvSpPr>
          <p:nvPr>
            <p:ph idx="1"/>
          </p:nvPr>
        </p:nvSpPr>
        <p:spPr>
          <a:xfrm>
            <a:off x="228600" y="1600200"/>
            <a:ext cx="3276600" cy="4419600"/>
          </a:xfrm>
        </p:spPr>
        <p:txBody>
          <a:bodyPr/>
          <a:lstStyle/>
          <a:p>
            <a:r>
              <a:rPr lang="en-US" sz="1600" dirty="0"/>
              <a:t>Leverage your ecosystem.</a:t>
            </a:r>
          </a:p>
          <a:p>
            <a:r>
              <a:rPr lang="en-US" sz="1600" dirty="0"/>
              <a:t>There is no one single specific technology for ZTN. </a:t>
            </a:r>
          </a:p>
          <a:p>
            <a:r>
              <a:rPr lang="en-US" sz="1600" dirty="0"/>
              <a:t>ZTN is a holistic approach to network security incorporating several different principles and technologies.</a:t>
            </a:r>
          </a:p>
          <a:p>
            <a:r>
              <a:rPr lang="en-US" sz="1600" dirty="0"/>
              <a:t>Core technologies for ZTN: NAC, SDP, NGFW, SIEM, Endpoint, WLAN, Switch, Mobile and IAM/PAM. </a:t>
            </a:r>
          </a:p>
          <a:p>
            <a:r>
              <a:rPr lang="en-US" sz="1600" dirty="0"/>
              <a:t>Other security solutions can be integrated for ZTN, i.e. email, SWG, CASB, and more</a:t>
            </a:r>
          </a:p>
        </p:txBody>
      </p:sp>
    </p:spTree>
    <p:extLst>
      <p:ext uri="{BB962C8B-B14F-4D97-AF65-F5344CB8AC3E}">
        <p14:creationId xmlns:p14="http://schemas.microsoft.com/office/powerpoint/2010/main" val="2457047748"/>
      </p:ext>
    </p:extLst>
  </p:cSld>
  <p:clrMapOvr>
    <a:masterClrMapping/>
  </p:clrMapOvr>
</p:sld>
</file>

<file path=ppt/theme/theme1.xml><?xml version="1.0" encoding="utf-8"?>
<a:theme xmlns:a="http://schemas.openxmlformats.org/drawingml/2006/main" name="~1994282">
  <a:themeElements>
    <a:clrScheme name="Frost &amp; Sullivan">
      <a:dk1>
        <a:srgbClr val="000000"/>
      </a:dk1>
      <a:lt1>
        <a:srgbClr val="FFFFFF"/>
      </a:lt1>
      <a:dk2>
        <a:srgbClr val="06325C"/>
      </a:dk2>
      <a:lt2>
        <a:srgbClr val="EEECE1"/>
      </a:lt2>
      <a:accent1>
        <a:srgbClr val="ACBED1"/>
      </a:accent1>
      <a:accent2>
        <a:srgbClr val="517496"/>
      </a:accent2>
      <a:accent3>
        <a:srgbClr val="AAAA74"/>
      </a:accent3>
      <a:accent4>
        <a:srgbClr val="485A80"/>
      </a:accent4>
      <a:accent5>
        <a:srgbClr val="D6D6B6"/>
      </a:accent5>
      <a:accent6>
        <a:srgbClr val="404027"/>
      </a:accent6>
      <a:hlink>
        <a:srgbClr val="0070C0"/>
      </a:hlink>
      <a:folHlink>
        <a:srgbClr val="C8D0C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ivider">
  <a:themeElements>
    <a:clrScheme name="Frost &amp; Sullivan">
      <a:dk1>
        <a:srgbClr val="000000"/>
      </a:dk1>
      <a:lt1>
        <a:srgbClr val="FFFFFF"/>
      </a:lt1>
      <a:dk2>
        <a:srgbClr val="06325C"/>
      </a:dk2>
      <a:lt2>
        <a:srgbClr val="EEECE1"/>
      </a:lt2>
      <a:accent1>
        <a:srgbClr val="ACBED1"/>
      </a:accent1>
      <a:accent2>
        <a:srgbClr val="517496"/>
      </a:accent2>
      <a:accent3>
        <a:srgbClr val="AAAA74"/>
      </a:accent3>
      <a:accent4>
        <a:srgbClr val="485A80"/>
      </a:accent4>
      <a:accent5>
        <a:srgbClr val="D6D6B6"/>
      </a:accent5>
      <a:accent6>
        <a:srgbClr val="404027"/>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ody">
  <a:themeElements>
    <a:clrScheme name="Frost &amp; Sullivan">
      <a:dk1>
        <a:srgbClr val="000000"/>
      </a:dk1>
      <a:lt1>
        <a:srgbClr val="FFFFFF"/>
      </a:lt1>
      <a:dk2>
        <a:srgbClr val="06325C"/>
      </a:dk2>
      <a:lt2>
        <a:srgbClr val="EEECE1"/>
      </a:lt2>
      <a:accent1>
        <a:srgbClr val="ACBED1"/>
      </a:accent1>
      <a:accent2>
        <a:srgbClr val="517496"/>
      </a:accent2>
      <a:accent3>
        <a:srgbClr val="AAAA74"/>
      </a:accent3>
      <a:accent4>
        <a:srgbClr val="485A80"/>
      </a:accent4>
      <a:accent5>
        <a:srgbClr val="D6D6B6"/>
      </a:accent5>
      <a:accent6>
        <a:srgbClr val="404027"/>
      </a:accent6>
      <a:hlink>
        <a:srgbClr val="0070C0"/>
      </a:hlink>
      <a:folHlink>
        <a:srgbClr val="C8D0C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45611</TotalTime>
  <Words>2707</Words>
  <Application>Microsoft Macintosh PowerPoint</Application>
  <PresentationFormat>On-screen Show (4:3)</PresentationFormat>
  <Paragraphs>222</Paragraphs>
  <Slides>21</Slides>
  <Notes>9</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21</vt:i4>
      </vt:variant>
    </vt:vector>
  </HeadingPairs>
  <TitlesOfParts>
    <vt:vector size="28" baseType="lpstr">
      <vt:lpstr>Arial</vt:lpstr>
      <vt:lpstr>Calibri</vt:lpstr>
      <vt:lpstr>Courier New</vt:lpstr>
      <vt:lpstr>~1994282</vt:lpstr>
      <vt:lpstr>1_Divider</vt:lpstr>
      <vt:lpstr>Body</vt:lpstr>
      <vt:lpstr>Custom Design</vt:lpstr>
      <vt:lpstr>Zero Trust – What Is It?   Associated Best Practices and Vendors </vt:lpstr>
      <vt:lpstr>Zero Trust - Agenda</vt:lpstr>
      <vt:lpstr>What is Zero Trust?</vt:lpstr>
      <vt:lpstr>What Zero Trust is NOT</vt:lpstr>
      <vt:lpstr>Importance of Zero Trust Network</vt:lpstr>
      <vt:lpstr>Importance of Zero Trust Network</vt:lpstr>
      <vt:lpstr>Elements of Zero Trust</vt:lpstr>
      <vt:lpstr>Elements of Zero Trust</vt:lpstr>
      <vt:lpstr>Zero Trust Network Ecosystem</vt:lpstr>
      <vt:lpstr>Key Tenets of Zero Trust</vt:lpstr>
      <vt:lpstr>Key Tenets of Zero Trust</vt:lpstr>
      <vt:lpstr>Key Vendors Supporting ZTN</vt:lpstr>
      <vt:lpstr>Key Vendors Supporting ZTN</vt:lpstr>
      <vt:lpstr>Implementing Zero Trust</vt:lpstr>
      <vt:lpstr>Implementing Zero Trust: Onboarding Considerations</vt:lpstr>
      <vt:lpstr>Zero Trust with IoT, IIoT, IT/OT and Utilities Industry</vt:lpstr>
      <vt:lpstr>Conclusion and Best Practices to follow</vt:lpstr>
      <vt:lpstr>PowerPoint Presentation</vt:lpstr>
      <vt:lpstr>About Frost &amp; Sullivan</vt:lpstr>
      <vt:lpstr>PowerPoint Presentation</vt:lpstr>
      <vt:lpstr>Tony Massimini </vt:lpstr>
    </vt:vector>
  </TitlesOfParts>
  <Company>Frost &amp; Sullivan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code; e.g., BCS 6-4</dc:title>
  <dc:subject>Report title</dc:subject>
  <dc:creator>Author name</dc:creator>
  <cp:keywords>Min. 5 keywords for Web searching</cp:keywords>
  <dc:description>Project #</dc:description>
  <cp:lastModifiedBy>Jim Gold</cp:lastModifiedBy>
  <cp:revision>314</cp:revision>
  <dcterms:created xsi:type="dcterms:W3CDTF">2010-12-21T14:47:23Z</dcterms:created>
  <dcterms:modified xsi:type="dcterms:W3CDTF">2020-01-25T00:59:05Z</dcterms:modified>
  <cp:category>Program name;any other programs for inclusion</cp:category>
</cp:coreProperties>
</file>