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1" r:id="rId2"/>
    <p:sldId id="297" r:id="rId3"/>
    <p:sldId id="298" r:id="rId4"/>
    <p:sldId id="299" r:id="rId5"/>
    <p:sldId id="300" r:id="rId6"/>
    <p:sldId id="301" r:id="rId7"/>
    <p:sldId id="303" r:id="rId8"/>
    <p:sldId id="304" r:id="rId9"/>
    <p:sldId id="306" r:id="rId10"/>
    <p:sldId id="313" r:id="rId11"/>
    <p:sldId id="314" r:id="rId12"/>
    <p:sldId id="307" r:id="rId13"/>
    <p:sldId id="308" r:id="rId14"/>
    <p:sldId id="309" r:id="rId15"/>
    <p:sldId id="310" r:id="rId16"/>
    <p:sldId id="311" r:id="rId17"/>
    <p:sldId id="312" r:id="rId18"/>
    <p:sldId id="315" r:id="rId19"/>
    <p:sldId id="316" r:id="rId20"/>
    <p:sldId id="321" r:id="rId21"/>
    <p:sldId id="322" r:id="rId22"/>
    <p:sldId id="317" r:id="rId23"/>
    <p:sldId id="318" r:id="rId24"/>
    <p:sldId id="319" r:id="rId25"/>
    <p:sldId id="320" r:id="rId2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3"/>
    <p:restoredTop sz="94705"/>
  </p:normalViewPr>
  <p:slideViewPr>
    <p:cSldViewPr snapToGrid="0" snapToObjects="1" showGuides="1">
      <p:cViewPr varScale="1">
        <p:scale>
          <a:sx n="35" d="100"/>
          <a:sy n="35" d="100"/>
        </p:scale>
        <p:origin x="678" y="162"/>
      </p:cViewPr>
      <p:guideLst>
        <p:guide orient="horz" pos="4320"/>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 name="Shape 47"/>
          <p:cNvSpPr>
            <a:spLocks noGrp="1" noRot="1" noChangeAspect="1"/>
          </p:cNvSpPr>
          <p:nvPr>
            <p:ph type="sldImg"/>
          </p:nvPr>
        </p:nvSpPr>
        <p:spPr>
          <a:xfrm>
            <a:off x="1143000" y="685800"/>
            <a:ext cx="4572000" cy="3429000"/>
          </a:xfrm>
          <a:prstGeom prst="rect">
            <a:avLst/>
          </a:prstGeom>
        </p:spPr>
        <p:txBody>
          <a:bodyPr/>
          <a:lstStyle/>
          <a:p>
            <a:endParaRPr/>
          </a:p>
        </p:txBody>
      </p:sp>
      <p:sp>
        <p:nvSpPr>
          <p:cNvPr id="48" name="Shape 4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05530344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2</a:t>
            </a:fld>
            <a:endParaRPr lang="en-US"/>
          </a:p>
        </p:txBody>
      </p:sp>
    </p:spTree>
    <p:extLst>
      <p:ext uri="{BB962C8B-B14F-4D97-AF65-F5344CB8AC3E}">
        <p14:creationId xmlns:p14="http://schemas.microsoft.com/office/powerpoint/2010/main" val="2632634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11</a:t>
            </a:fld>
            <a:endParaRPr lang="en-US"/>
          </a:p>
        </p:txBody>
      </p:sp>
    </p:spTree>
    <p:extLst>
      <p:ext uri="{BB962C8B-B14F-4D97-AF65-F5344CB8AC3E}">
        <p14:creationId xmlns:p14="http://schemas.microsoft.com/office/powerpoint/2010/main" val="2884654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12</a:t>
            </a:fld>
            <a:endParaRPr lang="en-US"/>
          </a:p>
        </p:txBody>
      </p:sp>
    </p:spTree>
    <p:extLst>
      <p:ext uri="{BB962C8B-B14F-4D97-AF65-F5344CB8AC3E}">
        <p14:creationId xmlns:p14="http://schemas.microsoft.com/office/powerpoint/2010/main" val="3850606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13</a:t>
            </a:fld>
            <a:endParaRPr lang="en-US"/>
          </a:p>
        </p:txBody>
      </p:sp>
    </p:spTree>
    <p:extLst>
      <p:ext uri="{BB962C8B-B14F-4D97-AF65-F5344CB8AC3E}">
        <p14:creationId xmlns:p14="http://schemas.microsoft.com/office/powerpoint/2010/main" val="3119194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14</a:t>
            </a:fld>
            <a:endParaRPr lang="en-US"/>
          </a:p>
        </p:txBody>
      </p:sp>
    </p:spTree>
    <p:extLst>
      <p:ext uri="{BB962C8B-B14F-4D97-AF65-F5344CB8AC3E}">
        <p14:creationId xmlns:p14="http://schemas.microsoft.com/office/powerpoint/2010/main" val="3397479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15</a:t>
            </a:fld>
            <a:endParaRPr lang="en-US"/>
          </a:p>
        </p:txBody>
      </p:sp>
    </p:spTree>
    <p:extLst>
      <p:ext uri="{BB962C8B-B14F-4D97-AF65-F5344CB8AC3E}">
        <p14:creationId xmlns:p14="http://schemas.microsoft.com/office/powerpoint/2010/main" val="149780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16</a:t>
            </a:fld>
            <a:endParaRPr lang="en-US"/>
          </a:p>
        </p:txBody>
      </p:sp>
    </p:spTree>
    <p:extLst>
      <p:ext uri="{BB962C8B-B14F-4D97-AF65-F5344CB8AC3E}">
        <p14:creationId xmlns:p14="http://schemas.microsoft.com/office/powerpoint/2010/main" val="1789626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17</a:t>
            </a:fld>
            <a:endParaRPr lang="en-US"/>
          </a:p>
        </p:txBody>
      </p:sp>
    </p:spTree>
    <p:extLst>
      <p:ext uri="{BB962C8B-B14F-4D97-AF65-F5344CB8AC3E}">
        <p14:creationId xmlns:p14="http://schemas.microsoft.com/office/powerpoint/2010/main" val="451497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18</a:t>
            </a:fld>
            <a:endParaRPr lang="en-US"/>
          </a:p>
        </p:txBody>
      </p:sp>
    </p:spTree>
    <p:extLst>
      <p:ext uri="{BB962C8B-B14F-4D97-AF65-F5344CB8AC3E}">
        <p14:creationId xmlns:p14="http://schemas.microsoft.com/office/powerpoint/2010/main" val="777452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19</a:t>
            </a:fld>
            <a:endParaRPr lang="en-US"/>
          </a:p>
        </p:txBody>
      </p:sp>
    </p:spTree>
    <p:extLst>
      <p:ext uri="{BB962C8B-B14F-4D97-AF65-F5344CB8AC3E}">
        <p14:creationId xmlns:p14="http://schemas.microsoft.com/office/powerpoint/2010/main" val="2963205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20</a:t>
            </a:fld>
            <a:endParaRPr lang="en-US"/>
          </a:p>
        </p:txBody>
      </p:sp>
    </p:spTree>
    <p:extLst>
      <p:ext uri="{BB962C8B-B14F-4D97-AF65-F5344CB8AC3E}">
        <p14:creationId xmlns:p14="http://schemas.microsoft.com/office/powerpoint/2010/main" val="998825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3</a:t>
            </a:fld>
            <a:endParaRPr lang="en-US"/>
          </a:p>
        </p:txBody>
      </p:sp>
    </p:spTree>
    <p:extLst>
      <p:ext uri="{BB962C8B-B14F-4D97-AF65-F5344CB8AC3E}">
        <p14:creationId xmlns:p14="http://schemas.microsoft.com/office/powerpoint/2010/main" val="42675821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21</a:t>
            </a:fld>
            <a:endParaRPr lang="en-US"/>
          </a:p>
        </p:txBody>
      </p:sp>
    </p:spTree>
    <p:extLst>
      <p:ext uri="{BB962C8B-B14F-4D97-AF65-F5344CB8AC3E}">
        <p14:creationId xmlns:p14="http://schemas.microsoft.com/office/powerpoint/2010/main" val="37806846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22</a:t>
            </a:fld>
            <a:endParaRPr lang="en-US"/>
          </a:p>
        </p:txBody>
      </p:sp>
    </p:spTree>
    <p:extLst>
      <p:ext uri="{BB962C8B-B14F-4D97-AF65-F5344CB8AC3E}">
        <p14:creationId xmlns:p14="http://schemas.microsoft.com/office/powerpoint/2010/main" val="33025107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23</a:t>
            </a:fld>
            <a:endParaRPr lang="en-US"/>
          </a:p>
        </p:txBody>
      </p:sp>
    </p:spTree>
    <p:extLst>
      <p:ext uri="{BB962C8B-B14F-4D97-AF65-F5344CB8AC3E}">
        <p14:creationId xmlns:p14="http://schemas.microsoft.com/office/powerpoint/2010/main" val="1367303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24</a:t>
            </a:fld>
            <a:endParaRPr lang="en-US"/>
          </a:p>
        </p:txBody>
      </p:sp>
    </p:spTree>
    <p:extLst>
      <p:ext uri="{BB962C8B-B14F-4D97-AF65-F5344CB8AC3E}">
        <p14:creationId xmlns:p14="http://schemas.microsoft.com/office/powerpoint/2010/main" val="2129945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25</a:t>
            </a:fld>
            <a:endParaRPr lang="en-US"/>
          </a:p>
        </p:txBody>
      </p:sp>
    </p:spTree>
    <p:extLst>
      <p:ext uri="{BB962C8B-B14F-4D97-AF65-F5344CB8AC3E}">
        <p14:creationId xmlns:p14="http://schemas.microsoft.com/office/powerpoint/2010/main" val="2713872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4</a:t>
            </a:fld>
            <a:endParaRPr lang="en-US"/>
          </a:p>
        </p:txBody>
      </p:sp>
    </p:spTree>
    <p:extLst>
      <p:ext uri="{BB962C8B-B14F-4D97-AF65-F5344CB8AC3E}">
        <p14:creationId xmlns:p14="http://schemas.microsoft.com/office/powerpoint/2010/main" val="39228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5</a:t>
            </a:fld>
            <a:endParaRPr lang="en-US"/>
          </a:p>
        </p:txBody>
      </p:sp>
    </p:spTree>
    <p:extLst>
      <p:ext uri="{BB962C8B-B14F-4D97-AF65-F5344CB8AC3E}">
        <p14:creationId xmlns:p14="http://schemas.microsoft.com/office/powerpoint/2010/main" val="109323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6</a:t>
            </a:fld>
            <a:endParaRPr lang="en-US"/>
          </a:p>
        </p:txBody>
      </p:sp>
    </p:spTree>
    <p:extLst>
      <p:ext uri="{BB962C8B-B14F-4D97-AF65-F5344CB8AC3E}">
        <p14:creationId xmlns:p14="http://schemas.microsoft.com/office/powerpoint/2010/main" val="865006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7</a:t>
            </a:fld>
            <a:endParaRPr lang="en-US"/>
          </a:p>
        </p:txBody>
      </p:sp>
    </p:spTree>
    <p:extLst>
      <p:ext uri="{BB962C8B-B14F-4D97-AF65-F5344CB8AC3E}">
        <p14:creationId xmlns:p14="http://schemas.microsoft.com/office/powerpoint/2010/main" val="2633805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8</a:t>
            </a:fld>
            <a:endParaRPr lang="en-US"/>
          </a:p>
        </p:txBody>
      </p:sp>
    </p:spTree>
    <p:extLst>
      <p:ext uri="{BB962C8B-B14F-4D97-AF65-F5344CB8AC3E}">
        <p14:creationId xmlns:p14="http://schemas.microsoft.com/office/powerpoint/2010/main" val="1076012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9</a:t>
            </a:fld>
            <a:endParaRPr lang="en-US"/>
          </a:p>
        </p:txBody>
      </p:sp>
    </p:spTree>
    <p:extLst>
      <p:ext uri="{BB962C8B-B14F-4D97-AF65-F5344CB8AC3E}">
        <p14:creationId xmlns:p14="http://schemas.microsoft.com/office/powerpoint/2010/main" val="1845144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73D0666D-0304-4AEA-9240-C455EB43CF28}" type="slidenum">
              <a:rPr lang="en-US" smtClean="0"/>
              <a:t>10</a:t>
            </a:fld>
            <a:endParaRPr lang="en-US"/>
          </a:p>
        </p:txBody>
      </p:sp>
    </p:spTree>
    <p:extLst>
      <p:ext uri="{BB962C8B-B14F-4D97-AF65-F5344CB8AC3E}">
        <p14:creationId xmlns:p14="http://schemas.microsoft.com/office/powerpoint/2010/main" val="3508730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2540000" y="2540000"/>
            <a:ext cx="10160000" cy="5080000"/>
          </a:xfrm>
          <a:prstGeom prst="rect">
            <a:avLst/>
          </a:prstGeom>
        </p:spPr>
        <p:txBody>
          <a:bodyPr lIns="0" tIns="0" rIns="0" bIns="0" anchor="b">
            <a:noAutofit/>
          </a:bodyPr>
          <a:lstStyle/>
          <a:p>
            <a:r>
              <a:t>Title Text</a:t>
            </a:r>
          </a:p>
        </p:txBody>
      </p:sp>
      <p:sp>
        <p:nvSpPr>
          <p:cNvPr id="12" name="Body Level One…"/>
          <p:cNvSpPr txBox="1">
            <a:spLocks noGrp="1"/>
          </p:cNvSpPr>
          <p:nvPr>
            <p:ph type="body" sz="quarter" idx="1"/>
          </p:nvPr>
        </p:nvSpPr>
        <p:spPr>
          <a:xfrm>
            <a:off x="2540000" y="7620000"/>
            <a:ext cx="10160001" cy="3810001"/>
          </a:xfrm>
          <a:prstGeom prst="rect">
            <a:avLst/>
          </a:prstGeom>
        </p:spPr>
        <p:txBody>
          <a:bodyPr lIns="0" tIns="0" rIns="0" bIns="0" anchor="t">
            <a:noAutofit/>
          </a:bodyPr>
          <a:lstStyle>
            <a:lvl1pPr marL="0" indent="0">
              <a:spcBef>
                <a:spcPts val="0"/>
              </a:spcBef>
              <a:buSzTx/>
              <a:buNone/>
              <a:defRPr sz="4200">
                <a:solidFill>
                  <a:srgbClr val="424242"/>
                </a:solidFill>
                <a:latin typeface="+mn-lt"/>
                <a:ea typeface="+mn-ea"/>
                <a:cs typeface="+mn-cs"/>
                <a:sym typeface="Calibri"/>
              </a:defRPr>
            </a:lvl1pPr>
            <a:lvl2pPr marL="0" indent="0">
              <a:spcBef>
                <a:spcPts val="0"/>
              </a:spcBef>
              <a:buSzTx/>
              <a:buNone/>
              <a:defRPr sz="4200">
                <a:solidFill>
                  <a:srgbClr val="424242"/>
                </a:solidFill>
                <a:latin typeface="+mn-lt"/>
                <a:ea typeface="+mn-ea"/>
                <a:cs typeface="+mn-cs"/>
                <a:sym typeface="Calibri"/>
              </a:defRPr>
            </a:lvl2pPr>
            <a:lvl3pPr marL="0" indent="0">
              <a:spcBef>
                <a:spcPts val="0"/>
              </a:spcBef>
              <a:buSzTx/>
              <a:buNone/>
              <a:defRPr sz="4200">
                <a:solidFill>
                  <a:srgbClr val="424242"/>
                </a:solidFill>
                <a:latin typeface="+mn-lt"/>
                <a:ea typeface="+mn-ea"/>
                <a:cs typeface="+mn-cs"/>
                <a:sym typeface="Calibri"/>
              </a:defRPr>
            </a:lvl3pPr>
            <a:lvl4pPr marL="0" indent="0">
              <a:spcBef>
                <a:spcPts val="0"/>
              </a:spcBef>
              <a:buSzTx/>
              <a:buNone/>
              <a:defRPr sz="4200">
                <a:solidFill>
                  <a:srgbClr val="424242"/>
                </a:solidFill>
                <a:latin typeface="+mn-lt"/>
                <a:ea typeface="+mn-ea"/>
                <a:cs typeface="+mn-cs"/>
                <a:sym typeface="Calibri"/>
              </a:defRPr>
            </a:lvl4pPr>
            <a:lvl5pPr marL="0" indent="0">
              <a:spcBef>
                <a:spcPts val="0"/>
              </a:spcBef>
              <a:buSzTx/>
              <a:buNone/>
              <a:defRPr sz="4200">
                <a:solidFill>
                  <a:srgbClr val="424242"/>
                </a:solidFill>
                <a:latin typeface="+mn-lt"/>
                <a:ea typeface="+mn-ea"/>
                <a:cs typeface="+mn-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 name="Body Level One…"/>
          <p:cNvSpPr txBox="1">
            <a:spLocks noGrp="1"/>
          </p:cNvSpPr>
          <p:nvPr>
            <p:ph type="body" sz="quarter" idx="13"/>
          </p:nvPr>
        </p:nvSpPr>
        <p:spPr>
          <a:xfrm>
            <a:off x="15240000" y="2286000"/>
            <a:ext cx="7620000" cy="5080001"/>
          </a:xfrm>
          <a:prstGeom prst="rect">
            <a:avLst/>
          </a:prstGeom>
        </p:spPr>
        <p:txBody>
          <a:bodyPr lIns="0" tIns="0" rIns="0" bIns="0" anchor="b">
            <a:noAutofit/>
          </a:bodyPr>
          <a:lstStyle>
            <a:lvl1pPr marL="0" indent="0">
              <a:spcBef>
                <a:spcPts val="0"/>
              </a:spcBef>
              <a:buSzTx/>
              <a:buNone/>
              <a:defRPr sz="8400">
                <a:solidFill>
                  <a:srgbClr val="06BFB9"/>
                </a:solidFill>
                <a:latin typeface="+mn-lt"/>
                <a:ea typeface="+mn-ea"/>
                <a:cs typeface="+mn-cs"/>
                <a:sym typeface="Calibri"/>
              </a:defRPr>
            </a:lvl1pPr>
            <a:lvl2pPr marL="0" indent="0">
              <a:spcBef>
                <a:spcPts val="0"/>
              </a:spcBef>
              <a:buSzTx/>
              <a:buNone/>
              <a:defRPr sz="8400">
                <a:solidFill>
                  <a:srgbClr val="06BFB9"/>
                </a:solidFill>
                <a:latin typeface="+mn-lt"/>
                <a:ea typeface="+mn-ea"/>
                <a:cs typeface="+mn-cs"/>
                <a:sym typeface="Calibri"/>
              </a:defRPr>
            </a:lvl2pPr>
            <a:lvl3pPr marL="0" indent="0">
              <a:spcBef>
                <a:spcPts val="0"/>
              </a:spcBef>
              <a:buSzTx/>
              <a:buNone/>
              <a:defRPr sz="8400">
                <a:solidFill>
                  <a:srgbClr val="06BFB9"/>
                </a:solidFill>
                <a:latin typeface="+mn-lt"/>
                <a:ea typeface="+mn-ea"/>
                <a:cs typeface="+mn-cs"/>
                <a:sym typeface="Calibri"/>
              </a:defRPr>
            </a:lvl3pPr>
            <a:lvl4pPr marL="0" indent="0">
              <a:spcBef>
                <a:spcPts val="0"/>
              </a:spcBef>
              <a:buSzTx/>
              <a:buNone/>
              <a:defRPr sz="8400">
                <a:solidFill>
                  <a:srgbClr val="06BFB9"/>
                </a:solidFill>
                <a:latin typeface="+mn-lt"/>
                <a:ea typeface="+mn-ea"/>
                <a:cs typeface="+mn-cs"/>
                <a:sym typeface="Calibri"/>
              </a:defRPr>
            </a:lvl4pPr>
            <a:lvl5pPr marL="0" indent="0">
              <a:spcBef>
                <a:spcPts val="0"/>
              </a:spcBef>
              <a:buSzTx/>
              <a:buNone/>
              <a:defRPr sz="8400">
                <a:solidFill>
                  <a:srgbClr val="06BFB9"/>
                </a:solidFill>
                <a:latin typeface="+mn-lt"/>
                <a:ea typeface="+mn-ea"/>
                <a:cs typeface="+mn-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 name="Rectangle"/>
          <p:cNvSpPr/>
          <p:nvPr/>
        </p:nvSpPr>
        <p:spPr>
          <a:xfrm>
            <a:off x="-1" y="-1"/>
            <a:ext cx="24384001" cy="381001"/>
          </a:xfrm>
          <a:prstGeom prst="rect">
            <a:avLst/>
          </a:prstGeom>
          <a:solidFill>
            <a:srgbClr val="0F3DB2"/>
          </a:solidFill>
          <a:ln w="12700">
            <a:miter lim="400000"/>
          </a:ln>
        </p:spPr>
        <p:txBody>
          <a:bodyPr lIns="0" tIns="0" rIns="0" bIns="0" anchor="ctr"/>
          <a:lstStyle/>
          <a:p>
            <a:pPr>
              <a:defRPr sz="3200" b="0">
                <a:solidFill>
                  <a:srgbClr val="FFFFFF"/>
                </a:solidFill>
                <a:latin typeface="Helvetica Neue Medium"/>
                <a:ea typeface="Helvetica Neue Medium"/>
                <a:cs typeface="Helvetica Neue Medium"/>
                <a:sym typeface="Helvetica Neue Medium"/>
              </a:defRPr>
            </a:pPr>
            <a:endParaRPr/>
          </a:p>
        </p:txBody>
      </p:sp>
      <p:sp>
        <p:nvSpPr>
          <p:cNvPr id="15" name="Rectangle"/>
          <p:cNvSpPr/>
          <p:nvPr/>
        </p:nvSpPr>
        <p:spPr>
          <a:xfrm>
            <a:off x="0" y="0"/>
            <a:ext cx="381000" cy="13716001"/>
          </a:xfrm>
          <a:prstGeom prst="rect">
            <a:avLst/>
          </a:prstGeom>
          <a:solidFill>
            <a:srgbClr val="0F3DB2"/>
          </a:solidFill>
          <a:ln w="12700">
            <a:miter lim="400000"/>
          </a:ln>
        </p:spPr>
        <p:txBody>
          <a:bodyPr lIns="0" tIns="0" rIns="0" bIns="0" anchor="ctr"/>
          <a:lstStyle/>
          <a:p>
            <a:pPr>
              <a:defRPr sz="3200" b="0">
                <a:solidFill>
                  <a:srgbClr val="FFFFFF"/>
                </a:solidFill>
                <a:latin typeface="Helvetica Neue Medium"/>
                <a:ea typeface="Helvetica Neue Medium"/>
                <a:cs typeface="Helvetica Neue Medium"/>
                <a:sym typeface="Helvetica Neue Medium"/>
              </a:defRPr>
            </a:pPr>
            <a:endParaRPr/>
          </a:p>
        </p:txBody>
      </p:sp>
      <p:sp>
        <p:nvSpPr>
          <p:cNvPr id="16" name="Rectangle"/>
          <p:cNvSpPr/>
          <p:nvPr/>
        </p:nvSpPr>
        <p:spPr>
          <a:xfrm>
            <a:off x="24003000" y="0"/>
            <a:ext cx="381000" cy="13716001"/>
          </a:xfrm>
          <a:prstGeom prst="rect">
            <a:avLst/>
          </a:prstGeom>
          <a:solidFill>
            <a:srgbClr val="0F3DB2"/>
          </a:solidFill>
          <a:ln w="12700">
            <a:miter lim="400000"/>
          </a:ln>
        </p:spPr>
        <p:txBody>
          <a:bodyPr lIns="0" tIns="0" rIns="0" bIns="0" anchor="ctr"/>
          <a:lstStyle/>
          <a:p>
            <a:pPr>
              <a:defRPr sz="3200" b="0">
                <a:solidFill>
                  <a:srgbClr val="FFFFFF"/>
                </a:solidFill>
                <a:latin typeface="Helvetica Neue Medium"/>
                <a:ea typeface="Helvetica Neue Medium"/>
                <a:cs typeface="Helvetica Neue Medium"/>
                <a:sym typeface="Helvetica Neue Medium"/>
              </a:defRPr>
            </a:pPr>
            <a:endParaRPr/>
          </a:p>
        </p:txBody>
      </p:sp>
      <p:sp>
        <p:nvSpPr>
          <p:cNvPr id="17" name="Rectangle"/>
          <p:cNvSpPr/>
          <p:nvPr/>
        </p:nvSpPr>
        <p:spPr>
          <a:xfrm>
            <a:off x="127000" y="13335000"/>
            <a:ext cx="24384000" cy="381000"/>
          </a:xfrm>
          <a:prstGeom prst="rect">
            <a:avLst/>
          </a:prstGeom>
          <a:solidFill>
            <a:srgbClr val="0F3DB2"/>
          </a:solidFill>
          <a:ln w="12700">
            <a:miter lim="400000"/>
          </a:ln>
        </p:spPr>
        <p:txBody>
          <a:bodyPr lIns="0" tIns="0" rIns="0" bIns="0" anchor="ctr"/>
          <a:lstStyle/>
          <a:p>
            <a:pPr>
              <a:defRPr sz="3200" b="0">
                <a:solidFill>
                  <a:srgbClr val="FFFFFF"/>
                </a:solidFill>
                <a:latin typeface="Helvetica Neue Medium"/>
                <a:ea typeface="Helvetica Neue Medium"/>
                <a:cs typeface="Helvetica Neue Medium"/>
                <a:sym typeface="Helvetica Neue Medium"/>
              </a:defRPr>
            </a:pPr>
            <a:endParaRPr/>
          </a:p>
        </p:txBody>
      </p:sp>
      <p:sp>
        <p:nvSpPr>
          <p:cNvPr id="18" name="8:00 - 8:15:"/>
          <p:cNvSpPr txBox="1">
            <a:spLocks noGrp="1"/>
          </p:cNvSpPr>
          <p:nvPr>
            <p:ph type="body" sz="quarter" idx="14"/>
          </p:nvPr>
        </p:nvSpPr>
        <p:spPr>
          <a:xfrm>
            <a:off x="15239999" y="8255000"/>
            <a:ext cx="7620001" cy="1144157"/>
          </a:xfrm>
          <a:prstGeom prst="rect">
            <a:avLst/>
          </a:prstGeom>
        </p:spPr>
        <p:txBody>
          <a:bodyPr lIns="0" tIns="0" rIns="0" bIns="0" anchor="t">
            <a:noAutofit/>
          </a:bodyPr>
          <a:lstStyle>
            <a:lvl1pPr marL="0" indent="0">
              <a:spcBef>
                <a:spcPts val="0"/>
              </a:spcBef>
              <a:buSzTx/>
              <a:buNone/>
              <a:defRPr sz="4200" b="1">
                <a:solidFill>
                  <a:srgbClr val="0F3DB2"/>
                </a:solidFill>
                <a:latin typeface="+mn-lt"/>
                <a:ea typeface="+mn-ea"/>
                <a:cs typeface="+mn-cs"/>
                <a:sym typeface="Calibri"/>
              </a:defRPr>
            </a:lvl1pPr>
          </a:lstStyle>
          <a:p>
            <a:r>
              <a:t>8:00 - 8:15:</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40" name="Image"/>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7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4410267" y="12082725"/>
            <a:ext cx="1823878" cy="730250"/>
          </a:xfrm>
          <a:prstGeom prst="rect">
            <a:avLst/>
          </a:prstGeom>
        </p:spPr>
        <p:txBody>
          <a:bodyPr/>
          <a:lstStyle/>
          <a:p>
            <a:fld id="{E8DD9A09-3D4D-4D1B-B266-258E26E79BAE}" type="datetime1">
              <a:rPr lang="en-US" smtClean="0"/>
              <a:t>1/29/2020</a:t>
            </a:fld>
            <a:endParaRPr lang="en-US"/>
          </a:p>
        </p:txBody>
      </p:sp>
      <p:sp>
        <p:nvSpPr>
          <p:cNvPr id="5" name="Footer Placeholder 4"/>
          <p:cNvSpPr>
            <a:spLocks noGrp="1"/>
          </p:cNvSpPr>
          <p:nvPr>
            <p:ph type="ftr" sz="quarter" idx="11"/>
          </p:nvPr>
        </p:nvSpPr>
        <p:spPr>
          <a:xfrm>
            <a:off x="1354668" y="12082725"/>
            <a:ext cx="12595224" cy="730250"/>
          </a:xfrm>
          <a:prstGeom prst="rect">
            <a:avLst/>
          </a:prstGeom>
        </p:spPr>
        <p:txBody>
          <a:bodyPr/>
          <a:lstStyle/>
          <a:p>
            <a:r>
              <a:rPr lang="en-US" smtClean="0"/>
              <a:t>Copyright 2019, Tom Alrich LLC. Intended only for use by employees of this organization. May not be shared outside of the organization without written permission from Tom Alrich LLC.</a:t>
            </a:r>
            <a:endParaRPr lang="en-US"/>
          </a:p>
        </p:txBody>
      </p:sp>
      <p:sp>
        <p:nvSpPr>
          <p:cNvPr id="6" name="Slide Number Placeholder 5"/>
          <p:cNvSpPr>
            <a:spLocks noGrp="1"/>
          </p:cNvSpPr>
          <p:nvPr>
            <p:ph type="sldNum" sz="quarter" idx="12"/>
          </p:nvPr>
        </p:nvSpPr>
        <p:spPr>
          <a:xfrm>
            <a:off x="11946001" y="13081000"/>
            <a:ext cx="479298" cy="471924"/>
          </a:xfrm>
        </p:spPr>
        <p:txBody>
          <a:bodyPr/>
          <a:lstStyle/>
          <a:p>
            <a:fld id="{533B0F51-9C8C-4488-9A79-E249EAD3C7C4}" type="slidenum">
              <a:rPr lang="en-US" smtClean="0"/>
              <a:t>‹#›</a:t>
            </a:fld>
            <a:endParaRPr lang="en-US"/>
          </a:p>
        </p:txBody>
      </p:sp>
    </p:spTree>
    <p:extLst>
      <p:ext uri="{BB962C8B-B14F-4D97-AF65-F5344CB8AC3E}">
        <p14:creationId xmlns:p14="http://schemas.microsoft.com/office/powerpoint/2010/main" val="14000121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Lst>
  <p:transition spd="med"/>
  <p:txStyles>
    <p:titleStyle>
      <a:lvl1pPr marL="0" marR="0" indent="0" algn="l" defTabSz="825500" rtl="0" latinLnBrk="0">
        <a:lnSpc>
          <a:spcPct val="70000"/>
        </a:lnSpc>
        <a:spcBef>
          <a:spcPts val="0"/>
        </a:spcBef>
        <a:spcAft>
          <a:spcPts val="0"/>
        </a:spcAft>
        <a:buClrTx/>
        <a:buSzTx/>
        <a:buFontTx/>
        <a:buNone/>
        <a:tabLst/>
        <a:defRPr sz="16800" b="1" i="0" u="none" strike="noStrike" cap="none" spc="0" baseline="0">
          <a:ln>
            <a:noFill/>
          </a:ln>
          <a:solidFill>
            <a:srgbClr val="0F3DB2"/>
          </a:solidFill>
          <a:uFillTx/>
          <a:latin typeface="+mn-lt"/>
          <a:ea typeface="+mn-ea"/>
          <a:cs typeface="+mn-cs"/>
          <a:sym typeface="Calibri"/>
        </a:defRPr>
      </a:lvl1pPr>
      <a:lvl2pPr marL="0" marR="0" indent="0" algn="l" defTabSz="825500" rtl="0" latinLnBrk="0">
        <a:lnSpc>
          <a:spcPct val="70000"/>
        </a:lnSpc>
        <a:spcBef>
          <a:spcPts val="0"/>
        </a:spcBef>
        <a:spcAft>
          <a:spcPts val="0"/>
        </a:spcAft>
        <a:buClrTx/>
        <a:buSzTx/>
        <a:buFontTx/>
        <a:buNone/>
        <a:tabLst/>
        <a:defRPr sz="16800" b="1" i="0" u="none" strike="noStrike" cap="none" spc="0" baseline="0">
          <a:ln>
            <a:noFill/>
          </a:ln>
          <a:solidFill>
            <a:srgbClr val="0F3DB2"/>
          </a:solidFill>
          <a:uFillTx/>
          <a:latin typeface="+mn-lt"/>
          <a:ea typeface="+mn-ea"/>
          <a:cs typeface="+mn-cs"/>
          <a:sym typeface="Calibri"/>
        </a:defRPr>
      </a:lvl2pPr>
      <a:lvl3pPr marL="0" marR="0" indent="0" algn="l" defTabSz="825500" rtl="0" latinLnBrk="0">
        <a:lnSpc>
          <a:spcPct val="70000"/>
        </a:lnSpc>
        <a:spcBef>
          <a:spcPts val="0"/>
        </a:spcBef>
        <a:spcAft>
          <a:spcPts val="0"/>
        </a:spcAft>
        <a:buClrTx/>
        <a:buSzTx/>
        <a:buFontTx/>
        <a:buNone/>
        <a:tabLst/>
        <a:defRPr sz="16800" b="1" i="0" u="none" strike="noStrike" cap="none" spc="0" baseline="0">
          <a:ln>
            <a:noFill/>
          </a:ln>
          <a:solidFill>
            <a:srgbClr val="0F3DB2"/>
          </a:solidFill>
          <a:uFillTx/>
          <a:latin typeface="+mn-lt"/>
          <a:ea typeface="+mn-ea"/>
          <a:cs typeface="+mn-cs"/>
          <a:sym typeface="Calibri"/>
        </a:defRPr>
      </a:lvl3pPr>
      <a:lvl4pPr marL="0" marR="0" indent="0" algn="l" defTabSz="825500" rtl="0" latinLnBrk="0">
        <a:lnSpc>
          <a:spcPct val="70000"/>
        </a:lnSpc>
        <a:spcBef>
          <a:spcPts val="0"/>
        </a:spcBef>
        <a:spcAft>
          <a:spcPts val="0"/>
        </a:spcAft>
        <a:buClrTx/>
        <a:buSzTx/>
        <a:buFontTx/>
        <a:buNone/>
        <a:tabLst/>
        <a:defRPr sz="16800" b="1" i="0" u="none" strike="noStrike" cap="none" spc="0" baseline="0">
          <a:ln>
            <a:noFill/>
          </a:ln>
          <a:solidFill>
            <a:srgbClr val="0F3DB2"/>
          </a:solidFill>
          <a:uFillTx/>
          <a:latin typeface="+mn-lt"/>
          <a:ea typeface="+mn-ea"/>
          <a:cs typeface="+mn-cs"/>
          <a:sym typeface="Calibri"/>
        </a:defRPr>
      </a:lvl4pPr>
      <a:lvl5pPr marL="0" marR="0" indent="0" algn="l" defTabSz="825500" rtl="0" latinLnBrk="0">
        <a:lnSpc>
          <a:spcPct val="70000"/>
        </a:lnSpc>
        <a:spcBef>
          <a:spcPts val="0"/>
        </a:spcBef>
        <a:spcAft>
          <a:spcPts val="0"/>
        </a:spcAft>
        <a:buClrTx/>
        <a:buSzTx/>
        <a:buFontTx/>
        <a:buNone/>
        <a:tabLst/>
        <a:defRPr sz="16800" b="1" i="0" u="none" strike="noStrike" cap="none" spc="0" baseline="0">
          <a:ln>
            <a:noFill/>
          </a:ln>
          <a:solidFill>
            <a:srgbClr val="0F3DB2"/>
          </a:solidFill>
          <a:uFillTx/>
          <a:latin typeface="+mn-lt"/>
          <a:ea typeface="+mn-ea"/>
          <a:cs typeface="+mn-cs"/>
          <a:sym typeface="Calibri"/>
        </a:defRPr>
      </a:lvl5pPr>
      <a:lvl6pPr marL="0" marR="0" indent="0" algn="l" defTabSz="825500" rtl="0" latinLnBrk="0">
        <a:lnSpc>
          <a:spcPct val="70000"/>
        </a:lnSpc>
        <a:spcBef>
          <a:spcPts val="0"/>
        </a:spcBef>
        <a:spcAft>
          <a:spcPts val="0"/>
        </a:spcAft>
        <a:buClrTx/>
        <a:buSzTx/>
        <a:buFontTx/>
        <a:buNone/>
        <a:tabLst/>
        <a:defRPr sz="16800" b="1" i="0" u="none" strike="noStrike" cap="none" spc="0" baseline="0">
          <a:ln>
            <a:noFill/>
          </a:ln>
          <a:solidFill>
            <a:srgbClr val="0F3DB2"/>
          </a:solidFill>
          <a:uFillTx/>
          <a:latin typeface="+mn-lt"/>
          <a:ea typeface="+mn-ea"/>
          <a:cs typeface="+mn-cs"/>
          <a:sym typeface="Calibri"/>
        </a:defRPr>
      </a:lvl6pPr>
      <a:lvl7pPr marL="0" marR="0" indent="0" algn="l" defTabSz="825500" rtl="0" latinLnBrk="0">
        <a:lnSpc>
          <a:spcPct val="70000"/>
        </a:lnSpc>
        <a:spcBef>
          <a:spcPts val="0"/>
        </a:spcBef>
        <a:spcAft>
          <a:spcPts val="0"/>
        </a:spcAft>
        <a:buClrTx/>
        <a:buSzTx/>
        <a:buFontTx/>
        <a:buNone/>
        <a:tabLst/>
        <a:defRPr sz="16800" b="1" i="0" u="none" strike="noStrike" cap="none" spc="0" baseline="0">
          <a:ln>
            <a:noFill/>
          </a:ln>
          <a:solidFill>
            <a:srgbClr val="0F3DB2"/>
          </a:solidFill>
          <a:uFillTx/>
          <a:latin typeface="+mn-lt"/>
          <a:ea typeface="+mn-ea"/>
          <a:cs typeface="+mn-cs"/>
          <a:sym typeface="Calibri"/>
        </a:defRPr>
      </a:lvl7pPr>
      <a:lvl8pPr marL="0" marR="0" indent="0" algn="l" defTabSz="825500" rtl="0" latinLnBrk="0">
        <a:lnSpc>
          <a:spcPct val="70000"/>
        </a:lnSpc>
        <a:spcBef>
          <a:spcPts val="0"/>
        </a:spcBef>
        <a:spcAft>
          <a:spcPts val="0"/>
        </a:spcAft>
        <a:buClrTx/>
        <a:buSzTx/>
        <a:buFontTx/>
        <a:buNone/>
        <a:tabLst/>
        <a:defRPr sz="16800" b="1" i="0" u="none" strike="noStrike" cap="none" spc="0" baseline="0">
          <a:ln>
            <a:noFill/>
          </a:ln>
          <a:solidFill>
            <a:srgbClr val="0F3DB2"/>
          </a:solidFill>
          <a:uFillTx/>
          <a:latin typeface="+mn-lt"/>
          <a:ea typeface="+mn-ea"/>
          <a:cs typeface="+mn-cs"/>
          <a:sym typeface="Calibri"/>
        </a:defRPr>
      </a:lvl8pPr>
      <a:lvl9pPr marL="0" marR="0" indent="0" algn="l" defTabSz="825500" rtl="0" latinLnBrk="0">
        <a:lnSpc>
          <a:spcPct val="70000"/>
        </a:lnSpc>
        <a:spcBef>
          <a:spcPts val="0"/>
        </a:spcBef>
        <a:spcAft>
          <a:spcPts val="0"/>
        </a:spcAft>
        <a:buClrTx/>
        <a:buSzTx/>
        <a:buFontTx/>
        <a:buNone/>
        <a:tabLst/>
        <a:defRPr sz="16800" b="1" i="0" u="none" strike="noStrike" cap="none" spc="0" baseline="0">
          <a:ln>
            <a:noFill/>
          </a:ln>
          <a:solidFill>
            <a:srgbClr val="0F3DB2"/>
          </a:solidFill>
          <a:uFillTx/>
          <a:latin typeface="+mn-lt"/>
          <a:ea typeface="+mn-ea"/>
          <a:cs typeface="+mn-cs"/>
          <a:sym typeface="Calibri"/>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mailto:tom@tomalrich.com"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od West"/>
          <p:cNvSpPr txBox="1">
            <a:spLocks noGrp="1"/>
          </p:cNvSpPr>
          <p:nvPr>
            <p:ph type="ctrTitle"/>
          </p:nvPr>
        </p:nvSpPr>
        <p:spPr>
          <a:xfrm>
            <a:off x="2533848" y="2538346"/>
            <a:ext cx="10163242" cy="5075370"/>
          </a:xfrm>
          <a:prstGeom prst="rect">
            <a:avLst/>
          </a:prstGeom>
        </p:spPr>
        <p:txBody>
          <a:bodyPr/>
          <a:lstStyle/>
          <a:p>
            <a:r>
              <a:rPr lang="en-US" dirty="0"/>
              <a:t>Tom </a:t>
            </a:r>
            <a:r>
              <a:rPr lang="en-US" dirty="0" err="1"/>
              <a:t>Alrich</a:t>
            </a:r>
            <a:endParaRPr dirty="0"/>
          </a:p>
        </p:txBody>
      </p:sp>
      <p:sp>
        <p:nvSpPr>
          <p:cNvPr id="95" name="Regulatory Counsel, Protect Our Power"/>
          <p:cNvSpPr txBox="1">
            <a:spLocks noGrp="1"/>
          </p:cNvSpPr>
          <p:nvPr>
            <p:ph type="subTitle" sz="quarter" idx="1"/>
          </p:nvPr>
        </p:nvSpPr>
        <p:spPr>
          <a:xfrm>
            <a:off x="2546548" y="7615766"/>
            <a:ext cx="10226742" cy="5067830"/>
          </a:xfrm>
          <a:prstGeom prst="rect">
            <a:avLst/>
          </a:prstGeom>
        </p:spPr>
        <p:txBody>
          <a:bodyPr/>
          <a:lstStyle/>
          <a:p>
            <a:r>
              <a:rPr lang="en-US" dirty="0" smtClean="0"/>
              <a:t>Owner – Tom Alrich LLC</a:t>
            </a:r>
            <a:endParaRPr dirty="0"/>
          </a:p>
        </p:txBody>
      </p:sp>
      <p:sp>
        <p:nvSpPr>
          <p:cNvPr id="96" name="Keynote"/>
          <p:cNvSpPr txBox="1">
            <a:spLocks noGrp="1"/>
          </p:cNvSpPr>
          <p:nvPr>
            <p:ph type="body" idx="13"/>
          </p:nvPr>
        </p:nvSpPr>
        <p:spPr>
          <a:xfrm>
            <a:off x="15239999" y="2286001"/>
            <a:ext cx="8053137" cy="5075370"/>
          </a:xfrm>
          <a:prstGeom prst="rect">
            <a:avLst/>
          </a:prstGeom>
        </p:spPr>
        <p:txBody>
          <a:bodyPr/>
          <a:lstStyle/>
          <a:p>
            <a:r>
              <a:rPr lang="en-US" sz="6000" b="1" dirty="0"/>
              <a:t>Supply Chain CIP-13 - Best Practices to pursue while </a:t>
            </a:r>
          </a:p>
          <a:p>
            <a:r>
              <a:rPr lang="en-US" sz="6000" b="1" dirty="0"/>
              <a:t>accomplishing compliance as a byproduct</a:t>
            </a:r>
          </a:p>
        </p:txBody>
      </p:sp>
      <p:sp>
        <p:nvSpPr>
          <p:cNvPr id="97" name="Rectangle"/>
          <p:cNvSpPr/>
          <p:nvPr/>
        </p:nvSpPr>
        <p:spPr>
          <a:xfrm>
            <a:off x="-1" y="-1"/>
            <a:ext cx="24384001" cy="381001"/>
          </a:xfrm>
          <a:prstGeom prst="rect">
            <a:avLst/>
          </a:prstGeom>
          <a:solidFill>
            <a:srgbClr val="0F3DB2"/>
          </a:solidFill>
          <a:ln w="12700">
            <a:miter lim="400000"/>
          </a:ln>
        </p:spPr>
        <p:txBody>
          <a:bodyPr lIns="0" tIns="0" rIns="0" bIns="0" anchor="ctr"/>
          <a:lstStyle/>
          <a:p>
            <a:pPr>
              <a:defRPr sz="3200" b="0">
                <a:solidFill>
                  <a:srgbClr val="FFFFFF"/>
                </a:solidFill>
                <a:latin typeface="Helvetica Neue Medium"/>
                <a:ea typeface="Helvetica Neue Medium"/>
                <a:cs typeface="Helvetica Neue Medium"/>
                <a:sym typeface="Helvetica Neue Medium"/>
              </a:defRPr>
            </a:pPr>
            <a:endParaRPr/>
          </a:p>
        </p:txBody>
      </p:sp>
      <p:sp>
        <p:nvSpPr>
          <p:cNvPr id="98" name="Rectangle"/>
          <p:cNvSpPr/>
          <p:nvPr/>
        </p:nvSpPr>
        <p:spPr>
          <a:xfrm>
            <a:off x="0" y="0"/>
            <a:ext cx="381000" cy="13716001"/>
          </a:xfrm>
          <a:prstGeom prst="rect">
            <a:avLst/>
          </a:prstGeom>
          <a:solidFill>
            <a:srgbClr val="0F3DB2"/>
          </a:solidFill>
          <a:ln w="12700">
            <a:miter lim="400000"/>
          </a:ln>
        </p:spPr>
        <p:txBody>
          <a:bodyPr lIns="0" tIns="0" rIns="0" bIns="0" anchor="ctr"/>
          <a:lstStyle/>
          <a:p>
            <a:pPr>
              <a:defRPr sz="3200" b="0">
                <a:solidFill>
                  <a:srgbClr val="FFFFFF"/>
                </a:solidFill>
                <a:latin typeface="Helvetica Neue Medium"/>
                <a:ea typeface="Helvetica Neue Medium"/>
                <a:cs typeface="Helvetica Neue Medium"/>
                <a:sym typeface="Helvetica Neue Medium"/>
              </a:defRPr>
            </a:pPr>
            <a:endParaRPr/>
          </a:p>
        </p:txBody>
      </p:sp>
      <p:sp>
        <p:nvSpPr>
          <p:cNvPr id="99" name="Rectangle"/>
          <p:cNvSpPr/>
          <p:nvPr/>
        </p:nvSpPr>
        <p:spPr>
          <a:xfrm>
            <a:off x="24003000" y="0"/>
            <a:ext cx="381000" cy="13716001"/>
          </a:xfrm>
          <a:prstGeom prst="rect">
            <a:avLst/>
          </a:prstGeom>
          <a:solidFill>
            <a:srgbClr val="0F3DB2"/>
          </a:solidFill>
          <a:ln w="12700">
            <a:miter lim="400000"/>
          </a:ln>
        </p:spPr>
        <p:txBody>
          <a:bodyPr lIns="0" tIns="0" rIns="0" bIns="0" anchor="ctr"/>
          <a:lstStyle/>
          <a:p>
            <a:pPr>
              <a:defRPr sz="3200" b="0">
                <a:solidFill>
                  <a:srgbClr val="FFFFFF"/>
                </a:solidFill>
                <a:latin typeface="Helvetica Neue Medium"/>
                <a:ea typeface="Helvetica Neue Medium"/>
                <a:cs typeface="Helvetica Neue Medium"/>
                <a:sym typeface="Helvetica Neue Medium"/>
              </a:defRPr>
            </a:pPr>
            <a:endParaRPr/>
          </a:p>
        </p:txBody>
      </p:sp>
      <p:sp>
        <p:nvSpPr>
          <p:cNvPr id="100" name="Rectangle"/>
          <p:cNvSpPr/>
          <p:nvPr/>
        </p:nvSpPr>
        <p:spPr>
          <a:xfrm>
            <a:off x="127000" y="13335000"/>
            <a:ext cx="24384000" cy="381000"/>
          </a:xfrm>
          <a:prstGeom prst="rect">
            <a:avLst/>
          </a:prstGeom>
          <a:solidFill>
            <a:srgbClr val="0F3DB2"/>
          </a:solidFill>
          <a:ln w="12700">
            <a:miter lim="400000"/>
          </a:ln>
        </p:spPr>
        <p:txBody>
          <a:bodyPr lIns="0" tIns="0" rIns="0" bIns="0" anchor="ctr"/>
          <a:lstStyle/>
          <a:p>
            <a:pPr>
              <a:defRPr sz="3200" b="0">
                <a:solidFill>
                  <a:srgbClr val="FFFFFF"/>
                </a:solidFill>
                <a:latin typeface="Helvetica Neue Medium"/>
                <a:ea typeface="Helvetica Neue Medium"/>
                <a:cs typeface="Helvetica Neue Medium"/>
                <a:sym typeface="Helvetica Neue Medium"/>
              </a:defRPr>
            </a:pPr>
            <a:endParaRPr/>
          </a:p>
        </p:txBody>
      </p:sp>
      <p:sp>
        <p:nvSpPr>
          <p:cNvPr id="101" name="8:15 - 9:00"/>
          <p:cNvSpPr txBox="1">
            <a:spLocks noGrp="1"/>
          </p:cNvSpPr>
          <p:nvPr>
            <p:ph type="body" idx="14"/>
          </p:nvPr>
        </p:nvSpPr>
        <p:spPr>
          <a:prstGeom prst="rect">
            <a:avLst/>
          </a:prstGeom>
        </p:spPr>
        <p:txBody>
          <a:bodyPr/>
          <a:lstStyle/>
          <a:p>
            <a:r>
              <a:rPr dirty="0"/>
              <a:t>9:00</a:t>
            </a:r>
            <a:r>
              <a:rPr lang="en-US" dirty="0"/>
              <a:t> – 10:15</a:t>
            </a:r>
            <a:endParaRPr dirty="0"/>
          </a:p>
        </p:txBody>
      </p:sp>
      <p:pic>
        <p:nvPicPr>
          <p:cNvPr id="102" name="Asset 13.png" descr="Asset 13.png"/>
          <p:cNvPicPr>
            <a:picLocks noChangeAspect="1"/>
          </p:cNvPicPr>
          <p:nvPr/>
        </p:nvPicPr>
        <p:blipFill>
          <a:blip r:embed="rId2">
            <a:alphaModFix amt="10000"/>
          </a:blip>
          <a:stretch>
            <a:fillRect/>
          </a:stretch>
        </p:blipFill>
        <p:spPr>
          <a:xfrm>
            <a:off x="17688520" y="-4724400"/>
            <a:ext cx="9829801" cy="98298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Even scarier…</a:t>
            </a:r>
            <a:endParaRPr lang="en-US" dirty="0"/>
          </a:p>
        </p:txBody>
      </p:sp>
      <p:sp>
        <p:nvSpPr>
          <p:cNvPr id="3" name="Content Placeholder 2"/>
          <p:cNvSpPr>
            <a:spLocks noGrp="1"/>
          </p:cNvSpPr>
          <p:nvPr>
            <p:ph idx="1"/>
          </p:nvPr>
        </p:nvSpPr>
        <p:spPr>
          <a:xfrm>
            <a:off x="2435323" y="2242486"/>
            <a:ext cx="17193336" cy="8454114"/>
          </a:xfrm>
        </p:spPr>
        <p:txBody>
          <a:bodyPr>
            <a:normAutofit fontScale="70000" lnSpcReduction="20000"/>
          </a:bodyPr>
          <a:lstStyle/>
          <a:p>
            <a:r>
              <a:rPr lang="en-US" sz="9600" dirty="0" smtClean="0"/>
              <a:t>Very importantly, the </a:t>
            </a:r>
            <a:r>
              <a:rPr lang="en-US" sz="9600" i="1" dirty="0" smtClean="0"/>
              <a:t>Wall Street Journal</a:t>
            </a:r>
            <a:r>
              <a:rPr lang="en-US" sz="9600" dirty="0" smtClean="0"/>
              <a:t> and DHS have documented that supply chain is the Russians’ exclusive channel for attacking the US power industry, and DHS said they have penetrated literally hundreds of power industry vendors.</a:t>
            </a:r>
          </a:p>
          <a:p>
            <a:r>
              <a:rPr lang="en-US" sz="9600" dirty="0" smtClean="0"/>
              <a:t>Take it from Uncle Vlad: When you want to get your opponents by the throat, there’s no better vector than the supply chain!</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10</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3421482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Scariest!</a:t>
            </a:r>
            <a:endParaRPr lang="en-US" dirty="0"/>
          </a:p>
        </p:txBody>
      </p:sp>
      <p:sp>
        <p:nvSpPr>
          <p:cNvPr id="3" name="Content Placeholder 2"/>
          <p:cNvSpPr>
            <a:spLocks noGrp="1"/>
          </p:cNvSpPr>
          <p:nvPr>
            <p:ph idx="1"/>
          </p:nvPr>
        </p:nvSpPr>
        <p:spPr>
          <a:xfrm>
            <a:off x="2435323" y="2242486"/>
            <a:ext cx="17193336" cy="8454114"/>
          </a:xfrm>
        </p:spPr>
        <p:txBody>
          <a:bodyPr>
            <a:normAutofit fontScale="55000" lnSpcReduction="20000"/>
          </a:bodyPr>
          <a:lstStyle/>
          <a:p>
            <a:r>
              <a:rPr lang="en-US" sz="9600" dirty="0" smtClean="0"/>
              <a:t>There was recently an article about a ransomware attack on a school district in Michigan.</a:t>
            </a:r>
          </a:p>
          <a:p>
            <a:r>
              <a:rPr lang="en-US" sz="9600" dirty="0" smtClean="0"/>
              <a:t>Of course, that in itself is hardly news nowadays. What is big news is this spread through one of their vendors with remote access to their systems.</a:t>
            </a:r>
          </a:p>
          <a:p>
            <a:r>
              <a:rPr lang="en-US" sz="9600" dirty="0" smtClean="0"/>
              <a:t>In other words, all your efforts to secure your utility from ransomware can be for naught if your vendors aren’t doing the same thing.</a:t>
            </a:r>
          </a:p>
          <a:p>
            <a:r>
              <a:rPr lang="en-US" sz="9600" dirty="0" smtClean="0"/>
              <a:t>Have a nice day… </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11</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1373186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What should be in a good plan?</a:t>
            </a:r>
            <a:endParaRPr lang="en-US" dirty="0"/>
          </a:p>
        </p:txBody>
      </p:sp>
      <p:sp>
        <p:nvSpPr>
          <p:cNvPr id="3" name="Content Placeholder 2"/>
          <p:cNvSpPr>
            <a:spLocks noGrp="1"/>
          </p:cNvSpPr>
          <p:nvPr>
            <p:ph idx="1"/>
          </p:nvPr>
        </p:nvSpPr>
        <p:spPr>
          <a:xfrm>
            <a:off x="3349333" y="2232310"/>
            <a:ext cx="17193336" cy="8454114"/>
          </a:xfrm>
        </p:spPr>
        <p:txBody>
          <a:bodyPr>
            <a:normAutofit fontScale="55000" lnSpcReduction="20000"/>
          </a:bodyPr>
          <a:lstStyle/>
          <a:p>
            <a:r>
              <a:rPr lang="en-US" sz="9600" dirty="0" smtClean="0"/>
              <a:t>What should be in a good supply chain cyber risk management plan, and why should it be there?</a:t>
            </a:r>
          </a:p>
          <a:p>
            <a:r>
              <a:rPr lang="en-US" sz="9600" dirty="0" smtClean="0"/>
              <a:t>First, your plan needs to consider all the significant risks. You can’t mitigate them all, but you need to identify the most important risks and mitigate those. If you don’t at least consider all important risks, you’re likely to waste your resources mitigating unimportant ones.</a:t>
            </a:r>
          </a:p>
          <a:p>
            <a:r>
              <a:rPr lang="en-US" sz="9600" dirty="0" smtClean="0"/>
              <a:t>And you can waste a lot of money mitigating unimportant risks!  </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12</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2884365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Second: Threats and Vulnerabilities</a:t>
            </a:r>
            <a:endParaRPr lang="en-US" dirty="0"/>
          </a:p>
        </p:txBody>
      </p:sp>
      <p:sp>
        <p:nvSpPr>
          <p:cNvPr id="3" name="Content Placeholder 2"/>
          <p:cNvSpPr>
            <a:spLocks noGrp="1"/>
          </p:cNvSpPr>
          <p:nvPr>
            <p:ph idx="1"/>
          </p:nvPr>
        </p:nvSpPr>
        <p:spPr>
          <a:xfrm>
            <a:off x="2435323" y="2242486"/>
            <a:ext cx="17193336" cy="8454114"/>
          </a:xfrm>
        </p:spPr>
        <p:txBody>
          <a:bodyPr>
            <a:normAutofit fontScale="70000" lnSpcReduction="20000"/>
          </a:bodyPr>
          <a:lstStyle/>
          <a:p>
            <a:r>
              <a:rPr lang="en-US" sz="9600" dirty="0" smtClean="0"/>
              <a:t>Second, your plan should include both Threats and Vulnerabilities. </a:t>
            </a:r>
          </a:p>
          <a:p>
            <a:r>
              <a:rPr lang="en-US" sz="9600" dirty="0" smtClean="0"/>
              <a:t>A Threat is a statement of something bad that can happen, e.g. “Someone could break into my house and steal my stuff.”</a:t>
            </a:r>
          </a:p>
          <a:p>
            <a:r>
              <a:rPr lang="en-US" sz="9600" dirty="0" smtClean="0"/>
              <a:t>Vulnerabilities enable the Threat to be realized. If there aren’t any Vulnerabilities, the Threat isn’t real. </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13</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2146676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Vulnerabilities</a:t>
            </a:r>
            <a:endParaRPr lang="en-US" dirty="0"/>
          </a:p>
        </p:txBody>
      </p:sp>
      <p:sp>
        <p:nvSpPr>
          <p:cNvPr id="3" name="Content Placeholder 2"/>
          <p:cNvSpPr>
            <a:spLocks noGrp="1"/>
          </p:cNvSpPr>
          <p:nvPr>
            <p:ph idx="1"/>
          </p:nvPr>
        </p:nvSpPr>
        <p:spPr>
          <a:xfrm>
            <a:off x="2435323" y="2242486"/>
            <a:ext cx="17193336" cy="8454114"/>
          </a:xfrm>
        </p:spPr>
        <p:txBody>
          <a:bodyPr>
            <a:normAutofit fontScale="55000" lnSpcReduction="20000"/>
          </a:bodyPr>
          <a:lstStyle/>
          <a:p>
            <a:r>
              <a:rPr lang="en-US" sz="9600" dirty="0" smtClean="0"/>
              <a:t>For example, consider the Threat of burglary. The Vulnerabilities that enable a burglary to happen include open or badly secured doors and windows.</a:t>
            </a:r>
          </a:p>
          <a:p>
            <a:r>
              <a:rPr lang="en-US" sz="9600" dirty="0" smtClean="0"/>
              <a:t>You mitigate the Threat by mitigating its Vulnerabilities. When you have mitigated all the Vulnerabilities, the Threat itself is mitigated.</a:t>
            </a:r>
          </a:p>
          <a:p>
            <a:r>
              <a:rPr lang="en-US" sz="9600" dirty="0" smtClean="0"/>
              <a:t>So when you secure all doors and windows, the burglary threat is mitigated (meaning: its likelihood is reduced to low). But if even one door isn’t secured, the Threat of burglary still isn’t mitigated.</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14</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3437132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Third: Vendors vs. Suppliers</a:t>
            </a:r>
            <a:endParaRPr lang="en-US" dirty="0"/>
          </a:p>
        </p:txBody>
      </p:sp>
      <p:sp>
        <p:nvSpPr>
          <p:cNvPr id="3" name="Content Placeholder 2"/>
          <p:cNvSpPr>
            <a:spLocks noGrp="1"/>
          </p:cNvSpPr>
          <p:nvPr>
            <p:ph idx="1"/>
          </p:nvPr>
        </p:nvSpPr>
        <p:spPr>
          <a:xfrm>
            <a:off x="2822862" y="2249832"/>
            <a:ext cx="17193336" cy="8454114"/>
          </a:xfrm>
        </p:spPr>
        <p:txBody>
          <a:bodyPr>
            <a:normAutofit fontScale="55000" lnSpcReduction="20000"/>
          </a:bodyPr>
          <a:lstStyle/>
          <a:p>
            <a:r>
              <a:rPr lang="en-US" sz="9600" dirty="0" smtClean="0"/>
              <a:t>The organizations that provide you products and services aren’t all the same. </a:t>
            </a:r>
          </a:p>
          <a:p>
            <a:r>
              <a:rPr lang="en-US" sz="9600" dirty="0"/>
              <a:t>B</a:t>
            </a:r>
            <a:r>
              <a:rPr lang="en-US" sz="9600" dirty="0" smtClean="0"/>
              <a:t>ig organizations that develop software or manufacture hardware, like Microsoft and Cisco, don’t sell directly to most companies. They sell to resellers, who sell to you.</a:t>
            </a:r>
          </a:p>
          <a:p>
            <a:r>
              <a:rPr lang="en-US" sz="9600" dirty="0" smtClean="0"/>
              <a:t>I and my clients distinguish suppliers (MS) from vendors (the reseller). But many organizations (smaller than MS and Cisco) both develop and sell their products; we call these supplier/vendors. </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15</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2485029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Vendors vs. Suppliers (2)</a:t>
            </a:r>
            <a:endParaRPr lang="en-US" dirty="0"/>
          </a:p>
        </p:txBody>
      </p:sp>
      <p:sp>
        <p:nvSpPr>
          <p:cNvPr id="3" name="Content Placeholder 2"/>
          <p:cNvSpPr>
            <a:spLocks noGrp="1"/>
          </p:cNvSpPr>
          <p:nvPr>
            <p:ph idx="1"/>
          </p:nvPr>
        </p:nvSpPr>
        <p:spPr>
          <a:xfrm>
            <a:off x="2822862" y="2249832"/>
            <a:ext cx="17193336" cy="8454114"/>
          </a:xfrm>
        </p:spPr>
        <p:txBody>
          <a:bodyPr>
            <a:normAutofit fontScale="55000" lnSpcReduction="20000"/>
          </a:bodyPr>
          <a:lstStyle/>
          <a:p>
            <a:r>
              <a:rPr lang="en-US" sz="9600" dirty="0" smtClean="0"/>
              <a:t>Why do we distinguish suppliers from vendors? </a:t>
            </a:r>
            <a:r>
              <a:rPr lang="en-US" sz="9600" dirty="0"/>
              <a:t>S</a:t>
            </a:r>
            <a:r>
              <a:rPr lang="en-US" sz="9600" dirty="0" smtClean="0"/>
              <a:t>upplier risks are very different from vendor risks.</a:t>
            </a:r>
          </a:p>
          <a:p>
            <a:r>
              <a:rPr lang="en-US" sz="9600" dirty="0" smtClean="0"/>
              <a:t>For example, you worry about a </a:t>
            </a:r>
            <a:r>
              <a:rPr lang="en-US" sz="9600" i="1" dirty="0" smtClean="0"/>
              <a:t>supplier’</a:t>
            </a:r>
            <a:r>
              <a:rPr lang="en-US" sz="9600" dirty="0" smtClean="0"/>
              <a:t>s software development environment, not a vendor’s.</a:t>
            </a:r>
          </a:p>
          <a:p>
            <a:r>
              <a:rPr lang="en-US" sz="9600" dirty="0" smtClean="0"/>
              <a:t>But you worry about how a </a:t>
            </a:r>
            <a:r>
              <a:rPr lang="en-US" sz="9600" i="1" dirty="0" smtClean="0"/>
              <a:t>vendor</a:t>
            </a:r>
            <a:r>
              <a:rPr lang="en-US" sz="9600" dirty="0" smtClean="0"/>
              <a:t> ships products to you, not a supplier.</a:t>
            </a:r>
          </a:p>
          <a:p>
            <a:r>
              <a:rPr lang="en-US" sz="9600" dirty="0" smtClean="0"/>
              <a:t>On the risk mitigation side, you have a contract with a vendor, not the supplier. So contract terms are useless as a mitigation for supplier risks. Etc.</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16</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1221998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Fourth: Targeted Vendor Risk Scores</a:t>
            </a:r>
            <a:endParaRPr lang="en-US" dirty="0"/>
          </a:p>
        </p:txBody>
      </p:sp>
      <p:sp>
        <p:nvSpPr>
          <p:cNvPr id="3" name="Content Placeholder 2"/>
          <p:cNvSpPr>
            <a:spLocks noGrp="1"/>
          </p:cNvSpPr>
          <p:nvPr>
            <p:ph idx="1"/>
          </p:nvPr>
        </p:nvSpPr>
        <p:spPr>
          <a:xfrm>
            <a:off x="2822862" y="2249832"/>
            <a:ext cx="17193336" cy="8454114"/>
          </a:xfrm>
        </p:spPr>
        <p:txBody>
          <a:bodyPr>
            <a:normAutofit fontScale="62500" lnSpcReduction="20000"/>
          </a:bodyPr>
          <a:lstStyle/>
          <a:p>
            <a:r>
              <a:rPr lang="en-US" sz="9600" dirty="0" smtClean="0"/>
              <a:t>Vendor risk scores have always been a big part of supply chain security risk management. The normal practice is to compute a risk score for a vendor, based on a weighting of a number of security metrics.</a:t>
            </a:r>
          </a:p>
          <a:p>
            <a:r>
              <a:rPr lang="en-US" sz="9600" dirty="0" smtClean="0"/>
              <a:t>This is a worthwhile activity, if your goal is to make an informed decision on whether to buy from a vendor in the first place, or whether to continue buying from them at all.</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17</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2701249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Vendor Risk Scores (2)</a:t>
            </a:r>
            <a:endParaRPr lang="en-US" dirty="0"/>
          </a:p>
        </p:txBody>
      </p:sp>
      <p:sp>
        <p:nvSpPr>
          <p:cNvPr id="3" name="Content Placeholder 2"/>
          <p:cNvSpPr>
            <a:spLocks noGrp="1"/>
          </p:cNvSpPr>
          <p:nvPr>
            <p:ph idx="1"/>
          </p:nvPr>
        </p:nvSpPr>
        <p:spPr>
          <a:xfrm>
            <a:off x="2822862" y="2249832"/>
            <a:ext cx="17193336" cy="8454114"/>
          </a:xfrm>
        </p:spPr>
        <p:txBody>
          <a:bodyPr>
            <a:normAutofit fontScale="47500" lnSpcReduction="20000"/>
          </a:bodyPr>
          <a:lstStyle/>
          <a:p>
            <a:r>
              <a:rPr lang="en-US" sz="9600" dirty="0" smtClean="0"/>
              <a:t>However, on the OT side of electric utilities, vendor relationships go on for decades. Beside the direct cost of changing a vendor, there could be millions of dollars in costs for connected products, staff retraining, etc.</a:t>
            </a:r>
          </a:p>
          <a:p>
            <a:r>
              <a:rPr lang="en-US" sz="9600" dirty="0" smtClean="0"/>
              <a:t>And in many cases, there is just one vendor that provides a particular type of </a:t>
            </a:r>
            <a:r>
              <a:rPr lang="en-US" sz="9600" dirty="0" smtClean="0"/>
              <a:t>product </a:t>
            </a:r>
            <a:r>
              <a:rPr lang="en-US" sz="9600" dirty="0" smtClean="0"/>
              <a:t>and it’s almost impossible to drop them, no matter how grievous the offense.</a:t>
            </a:r>
          </a:p>
          <a:p>
            <a:r>
              <a:rPr lang="en-US" sz="9600" dirty="0" smtClean="0"/>
              <a:t>So for electric utilities as they analyze OT procurement risks – especially for CIP-013 </a:t>
            </a:r>
            <a:r>
              <a:rPr lang="en-US" sz="9600" dirty="0"/>
              <a:t>– having a single vendor risk score </a:t>
            </a:r>
            <a:r>
              <a:rPr lang="en-US" sz="9600" dirty="0" smtClean="0"/>
              <a:t>doesn’t provide a lot of value.</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18</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542874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Vendor Risk Scores and CIP-013</a:t>
            </a:r>
            <a:endParaRPr lang="en-US" dirty="0"/>
          </a:p>
        </p:txBody>
      </p:sp>
      <p:sp>
        <p:nvSpPr>
          <p:cNvPr id="3" name="Content Placeholder 2"/>
          <p:cNvSpPr>
            <a:spLocks noGrp="1"/>
          </p:cNvSpPr>
          <p:nvPr>
            <p:ph idx="1"/>
          </p:nvPr>
        </p:nvSpPr>
        <p:spPr>
          <a:xfrm>
            <a:off x="2822862" y="2249832"/>
            <a:ext cx="17193336" cy="8454114"/>
          </a:xfrm>
        </p:spPr>
        <p:txBody>
          <a:bodyPr>
            <a:normAutofit fontScale="55000" lnSpcReduction="20000"/>
          </a:bodyPr>
          <a:lstStyle/>
          <a:p>
            <a:r>
              <a:rPr lang="en-US" sz="9600" dirty="0" smtClean="0"/>
              <a:t>CIP-013 R1.1 requires utilities to “identify and assess” supply chain cyber </a:t>
            </a:r>
            <a:r>
              <a:rPr lang="en-US" sz="9600" i="1" dirty="0" smtClean="0"/>
              <a:t>risks</a:t>
            </a:r>
            <a:r>
              <a:rPr lang="en-US" sz="9600" dirty="0" smtClean="0"/>
              <a:t> – note the plural. Single overall vendor risk scores don’t further that goal.</a:t>
            </a:r>
          </a:p>
          <a:p>
            <a:r>
              <a:rPr lang="en-US" sz="9600" dirty="0" smtClean="0"/>
              <a:t>This is why Tom Alrich LLC helps clients develop a risk score for every risk (Threat) that applies to a vendor or supplier.</a:t>
            </a:r>
          </a:p>
          <a:p>
            <a:r>
              <a:rPr lang="en-US" sz="9600" dirty="0" smtClean="0"/>
              <a:t>In procurement risk assessments (required by CIP-013), clients utilize those scores to determine what risks need to be mitigated in the procurement, and what mitigations are appropriate. </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19</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4237462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668" y="1061363"/>
            <a:ext cx="17193336" cy="1403686"/>
          </a:xfrm>
        </p:spPr>
        <p:txBody>
          <a:bodyPr>
            <a:normAutofit/>
          </a:bodyPr>
          <a:lstStyle/>
          <a:p>
            <a:pPr algn="ctr"/>
            <a:r>
              <a:rPr lang="en-US" dirty="0" smtClean="0"/>
              <a:t>BORING SLIDES ALERT!*</a:t>
            </a:r>
            <a:endParaRPr lang="en-US" dirty="0"/>
          </a:p>
        </p:txBody>
      </p:sp>
      <p:sp>
        <p:nvSpPr>
          <p:cNvPr id="3" name="Content Placeholder 2"/>
          <p:cNvSpPr>
            <a:spLocks noGrp="1"/>
          </p:cNvSpPr>
          <p:nvPr>
            <p:ph idx="1"/>
          </p:nvPr>
        </p:nvSpPr>
        <p:spPr>
          <a:xfrm>
            <a:off x="1899636" y="3073759"/>
            <a:ext cx="17193336" cy="8454114"/>
          </a:xfrm>
        </p:spPr>
        <p:txBody>
          <a:bodyPr>
            <a:normAutofit fontScale="70000" lnSpcReduction="20000"/>
          </a:bodyPr>
          <a:lstStyle/>
          <a:p>
            <a:r>
              <a:rPr lang="en-US" sz="6400" dirty="0"/>
              <a:t>Warning: </a:t>
            </a:r>
            <a:r>
              <a:rPr lang="en-US" sz="6400" dirty="0" smtClean="0"/>
              <a:t>Due to lack of graphics, anyone </a:t>
            </a:r>
            <a:r>
              <a:rPr lang="en-US" sz="6400" dirty="0"/>
              <a:t>under age 50 may find the following slides to be </a:t>
            </a:r>
            <a:r>
              <a:rPr lang="en-US" sz="6400" dirty="0" smtClean="0"/>
              <a:t>boring.</a:t>
            </a:r>
            <a:endParaRPr lang="en-US" sz="6400" dirty="0"/>
          </a:p>
          <a:p>
            <a:r>
              <a:rPr lang="en-US" sz="6400" dirty="0"/>
              <a:t>The presenter is graphically challenged, and rather than change, he has avoided the issue altogether.</a:t>
            </a:r>
          </a:p>
          <a:p>
            <a:r>
              <a:rPr lang="en-US" sz="6400" dirty="0"/>
              <a:t>This is because he never had the chance to study PowerPoint in high school.</a:t>
            </a:r>
          </a:p>
          <a:p>
            <a:r>
              <a:rPr lang="en-US" sz="6400" dirty="0"/>
              <a:t>PowerPoint didn’t run on the IBM System/360 (which had between 8</a:t>
            </a:r>
            <a:r>
              <a:rPr lang="en-US" sz="6400" i="1" dirty="0"/>
              <a:t>KB</a:t>
            </a:r>
            <a:r>
              <a:rPr lang="en-US" sz="6400" dirty="0"/>
              <a:t> and 8MB of main memory</a:t>
            </a:r>
            <a:r>
              <a:rPr lang="en-US" sz="6400" dirty="0" smtClean="0"/>
              <a:t>).</a:t>
            </a:r>
          </a:p>
          <a:p>
            <a:pPr marL="0" indent="0">
              <a:buNone/>
            </a:pPr>
            <a:r>
              <a:rPr lang="en-US" sz="5100" dirty="0" smtClean="0"/>
              <a:t>* Required by Texas Truth in Presentations Act of 2017.</a:t>
            </a:r>
            <a:endParaRPr lang="en-US" sz="5100" dirty="0"/>
          </a:p>
          <a:p>
            <a:endParaRPr lang="en-US" sz="52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2</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3585046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Fourth: Procurement Risk Assessments</a:t>
            </a:r>
            <a:endParaRPr lang="en-US" dirty="0"/>
          </a:p>
        </p:txBody>
      </p:sp>
      <p:sp>
        <p:nvSpPr>
          <p:cNvPr id="3" name="Content Placeholder 2"/>
          <p:cNvSpPr>
            <a:spLocks noGrp="1"/>
          </p:cNvSpPr>
          <p:nvPr>
            <p:ph idx="1"/>
          </p:nvPr>
        </p:nvSpPr>
        <p:spPr>
          <a:xfrm>
            <a:off x="2822862" y="2249832"/>
            <a:ext cx="17193336" cy="8454114"/>
          </a:xfrm>
        </p:spPr>
        <p:txBody>
          <a:bodyPr>
            <a:normAutofit fontScale="47500" lnSpcReduction="20000"/>
          </a:bodyPr>
          <a:lstStyle/>
          <a:p>
            <a:r>
              <a:rPr lang="en-US" sz="9600" dirty="0" smtClean="0"/>
              <a:t>As I developed my CIP-013 compliance methodology with my initial clients, it seemed to me that all of the different parts of the methodology all came together at one point: in the procurement </a:t>
            </a:r>
            <a:r>
              <a:rPr lang="en-US" sz="9600" dirty="0"/>
              <a:t>r</a:t>
            </a:r>
            <a:r>
              <a:rPr lang="en-US" sz="9600" dirty="0" smtClean="0"/>
              <a:t>isk assessment (PRA), which needs to be performed with every procurement.</a:t>
            </a:r>
          </a:p>
          <a:p>
            <a:r>
              <a:rPr lang="en-US" sz="9600" dirty="0" smtClean="0"/>
              <a:t>I was pleasantly surprised when NERC seemed to agree with me, and built the CIP-013 section of their Evidence Request Tool on PRAs. In other words, the evidence required for CIP-013 </a:t>
            </a:r>
            <a:r>
              <a:rPr lang="en-US" sz="9600" dirty="0" smtClean="0"/>
              <a:t>complia</a:t>
            </a:r>
            <a:r>
              <a:rPr lang="en-US" sz="9600" dirty="0" smtClean="0"/>
              <a:t>nce </a:t>
            </a:r>
            <a:r>
              <a:rPr lang="en-US" sz="9600" dirty="0" smtClean="0"/>
              <a:t>will be documentation that you have performed a PRA with each procurement during the audit period. The PRA needs to </a:t>
            </a:r>
            <a:r>
              <a:rPr lang="en-US" sz="9600" dirty="0" smtClean="0"/>
              <a:t>accomplish what’s required in </a:t>
            </a:r>
            <a:r>
              <a:rPr lang="en-US" sz="9600" dirty="0" smtClean="0"/>
              <a:t>R1.1 and R1.2.</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20</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3557557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PRA Documentation</a:t>
            </a:r>
            <a:endParaRPr lang="en-US" dirty="0"/>
          </a:p>
        </p:txBody>
      </p:sp>
      <p:sp>
        <p:nvSpPr>
          <p:cNvPr id="3" name="Content Placeholder 2"/>
          <p:cNvSpPr>
            <a:spLocks noGrp="1"/>
          </p:cNvSpPr>
          <p:nvPr>
            <p:ph idx="1"/>
          </p:nvPr>
        </p:nvSpPr>
        <p:spPr>
          <a:xfrm>
            <a:off x="2822862" y="2249832"/>
            <a:ext cx="17193336" cy="8454114"/>
          </a:xfrm>
        </p:spPr>
        <p:txBody>
          <a:bodyPr>
            <a:normAutofit fontScale="47500" lnSpcReduction="20000"/>
          </a:bodyPr>
          <a:lstStyle/>
          <a:p>
            <a:r>
              <a:rPr lang="en-US" sz="9600" dirty="0" smtClean="0"/>
              <a:t>This means it’s very important to get this documentation right. You have to show first that you identified and assessed supply chain cyber risks to BCS, and mitigated those that you identified as important to mitigate (R1.1).</a:t>
            </a:r>
          </a:p>
          <a:p>
            <a:r>
              <a:rPr lang="en-US" sz="9600" dirty="0" smtClean="0"/>
              <a:t>Then you have to show that you included the six risks (really eight) in R1.2. All other risks are optional, but these eight are mandatory. You have no choice on whether or not to mitigate these</a:t>
            </a:r>
            <a:r>
              <a:rPr lang="en-US" sz="9600" dirty="0" smtClean="0"/>
              <a:t>.</a:t>
            </a:r>
          </a:p>
          <a:p>
            <a:r>
              <a:rPr lang="en-US" sz="9600" dirty="0" smtClean="0"/>
              <a:t>Ideally, the documents you use to conduct the PRA will provide the evidence needed for your audit, perhaps 2-3 years later.</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21</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3444743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Vendors of SCRM/CIP-013 services</a:t>
            </a:r>
            <a:endParaRPr lang="en-US" dirty="0"/>
          </a:p>
        </p:txBody>
      </p:sp>
      <p:sp>
        <p:nvSpPr>
          <p:cNvPr id="3" name="Content Placeholder 2"/>
          <p:cNvSpPr>
            <a:spLocks noGrp="1"/>
          </p:cNvSpPr>
          <p:nvPr>
            <p:ph idx="1"/>
          </p:nvPr>
        </p:nvSpPr>
        <p:spPr>
          <a:xfrm>
            <a:off x="2822862" y="2249832"/>
            <a:ext cx="17193336" cy="8454114"/>
          </a:xfrm>
        </p:spPr>
        <p:txBody>
          <a:bodyPr>
            <a:normAutofit fontScale="62500" lnSpcReduction="20000"/>
          </a:bodyPr>
          <a:lstStyle/>
          <a:p>
            <a:r>
              <a:rPr lang="en-US" sz="9600" dirty="0" smtClean="0"/>
              <a:t>All of the major cyber consulting firms for the power industry provide CIP-013 services: Navigant, Archer, the Big Four, etc. They’re all good firms, but I don’t know what methodologies they use.</a:t>
            </a:r>
          </a:p>
          <a:p>
            <a:r>
              <a:rPr lang="en-US" sz="9600" dirty="0" smtClean="0"/>
              <a:t>There’s one firm whose methodology I do know, and that’s Tom Alrich LLC. You’ve just seen the most important elements of that firm’s methodology; </a:t>
            </a:r>
            <a:r>
              <a:rPr lang="en-US" sz="9600" dirty="0" smtClean="0"/>
              <a:t>more information is available </a:t>
            </a:r>
            <a:r>
              <a:rPr lang="en-US" sz="9600" dirty="0" smtClean="0"/>
              <a:t>in my </a:t>
            </a:r>
            <a:r>
              <a:rPr lang="en-US" sz="9600" dirty="0" smtClean="0"/>
              <a:t>blog, or by emailing me.</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22</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1994481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Vendors of SCRM/CIP-013 products</a:t>
            </a:r>
            <a:endParaRPr lang="en-US" dirty="0"/>
          </a:p>
        </p:txBody>
      </p:sp>
      <p:sp>
        <p:nvSpPr>
          <p:cNvPr id="3" name="Content Placeholder 2"/>
          <p:cNvSpPr>
            <a:spLocks noGrp="1"/>
          </p:cNvSpPr>
          <p:nvPr>
            <p:ph idx="1"/>
          </p:nvPr>
        </p:nvSpPr>
        <p:spPr>
          <a:xfrm>
            <a:off x="2822862" y="2249832"/>
            <a:ext cx="17193336" cy="8454114"/>
          </a:xfrm>
        </p:spPr>
        <p:txBody>
          <a:bodyPr>
            <a:normAutofit fontScale="47500" lnSpcReduction="20000"/>
          </a:bodyPr>
          <a:lstStyle/>
          <a:p>
            <a:r>
              <a:rPr lang="en-US" sz="9600" dirty="0" smtClean="0"/>
              <a:t>There are </a:t>
            </a:r>
            <a:r>
              <a:rPr lang="en-US" sz="9600" dirty="0" smtClean="0"/>
              <a:t>very few vendors </a:t>
            </a:r>
            <a:r>
              <a:rPr lang="en-US" sz="9600" dirty="0" smtClean="0"/>
              <a:t>offering useful SCRM/CIP-013 products to the power industry, probably because even now, very few electric utilities have a good understanding of what they need to do, both to comply with CIP-013 and to secure their supply chains in general.</a:t>
            </a:r>
          </a:p>
          <a:p>
            <a:r>
              <a:rPr lang="en-US" sz="9600" dirty="0" smtClean="0"/>
              <a:t>I think this is going to change. There are already a few product vendors, and there is opportunity for a lot more.</a:t>
            </a:r>
          </a:p>
          <a:p>
            <a:r>
              <a:rPr lang="en-US" sz="9600" dirty="0" smtClean="0"/>
              <a:t>Even though the power industry doesn’t have a huge number of players, the same supply chain risk management programs can be applied almost unchanged in other critical infrastructure industries – gas and oil pipelines, oil refineries, etc. In fact, any industry using Industrial Control Systems. </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23</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1268328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Current SCRM/CIP-013 vendors</a:t>
            </a:r>
            <a:endParaRPr lang="en-US" dirty="0"/>
          </a:p>
        </p:txBody>
      </p:sp>
      <p:sp>
        <p:nvSpPr>
          <p:cNvPr id="3" name="Content Placeholder 2"/>
          <p:cNvSpPr>
            <a:spLocks noGrp="1"/>
          </p:cNvSpPr>
          <p:nvPr>
            <p:ph idx="1"/>
          </p:nvPr>
        </p:nvSpPr>
        <p:spPr>
          <a:xfrm>
            <a:off x="2822862" y="2249832"/>
            <a:ext cx="17193336" cy="8454114"/>
          </a:xfrm>
        </p:spPr>
        <p:txBody>
          <a:bodyPr>
            <a:normAutofit lnSpcReduction="10000"/>
          </a:bodyPr>
          <a:lstStyle/>
          <a:p>
            <a:r>
              <a:rPr lang="en-US" sz="5400" b="1" dirty="0" smtClean="0"/>
              <a:t>Fortress Information Systems</a:t>
            </a:r>
            <a:r>
              <a:rPr lang="en-US" sz="5400" dirty="0"/>
              <a:t> </a:t>
            </a:r>
            <a:r>
              <a:rPr lang="en-US" sz="5400" dirty="0" smtClean="0"/>
              <a:t>offers the </a:t>
            </a:r>
            <a:r>
              <a:rPr lang="en-US" sz="5400" b="1" dirty="0" smtClean="0"/>
              <a:t>Asset to Vendor Network </a:t>
            </a:r>
            <a:r>
              <a:rPr lang="en-US" sz="5400" dirty="0" smtClean="0"/>
              <a:t>- a portal that includes vendor assessments, patch repository, incident notices, controls documentation, etc.</a:t>
            </a:r>
          </a:p>
          <a:p>
            <a:r>
              <a:rPr lang="en-US" sz="5400" b="1" dirty="0" smtClean="0"/>
              <a:t>Finite State</a:t>
            </a:r>
            <a:r>
              <a:rPr lang="en-US" sz="5400" dirty="0" smtClean="0"/>
              <a:t> </a:t>
            </a:r>
            <a:r>
              <a:rPr lang="en-US" sz="5400" dirty="0"/>
              <a:t>Finite State offers a unique solution that automatically analyzes firmware </a:t>
            </a:r>
            <a:r>
              <a:rPr lang="en-US" sz="5400" dirty="0" smtClean="0"/>
              <a:t>images for vulnerabilities. This provides users (both purchasing organizations and OEMs) with </a:t>
            </a:r>
            <a:r>
              <a:rPr lang="en-US" sz="5400" dirty="0"/>
              <a:t>a full list of </a:t>
            </a:r>
            <a:r>
              <a:rPr lang="en-US" sz="5400" dirty="0" smtClean="0"/>
              <a:t>embedded software, credentials</a:t>
            </a:r>
            <a:r>
              <a:rPr lang="en-US" sz="5400" dirty="0"/>
              <a:t>, cryptographic materials, memory corruptions and more. </a:t>
            </a:r>
            <a:endParaRPr lang="en-US" sz="5400" b="1"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24</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3793543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Thanks! Questions?</a:t>
            </a:r>
            <a:endParaRPr lang="en-US" dirty="0"/>
          </a:p>
        </p:txBody>
      </p:sp>
      <p:sp>
        <p:nvSpPr>
          <p:cNvPr id="3" name="Content Placeholder 2"/>
          <p:cNvSpPr>
            <a:spLocks noGrp="1"/>
          </p:cNvSpPr>
          <p:nvPr>
            <p:ph idx="1"/>
          </p:nvPr>
        </p:nvSpPr>
        <p:spPr>
          <a:xfrm>
            <a:off x="2822862" y="2249832"/>
            <a:ext cx="17193336" cy="8454114"/>
          </a:xfrm>
        </p:spPr>
        <p:txBody>
          <a:bodyPr>
            <a:normAutofit/>
          </a:bodyPr>
          <a:lstStyle/>
          <a:p>
            <a:pPr marL="0" indent="0" algn="ctr">
              <a:spcBef>
                <a:spcPts val="1200"/>
              </a:spcBef>
              <a:buNone/>
            </a:pPr>
            <a:r>
              <a:rPr lang="en-US" sz="6000" dirty="0" smtClean="0"/>
              <a:t>Tom Alrich</a:t>
            </a:r>
          </a:p>
          <a:p>
            <a:pPr marL="0" indent="0" algn="ctr">
              <a:spcBef>
                <a:spcPts val="1200"/>
              </a:spcBef>
              <a:buNone/>
            </a:pPr>
            <a:r>
              <a:rPr lang="en-US" sz="6000" dirty="0" smtClean="0"/>
              <a:t>Tom Alrich LLC</a:t>
            </a:r>
          </a:p>
          <a:p>
            <a:pPr marL="0" indent="0" algn="ctr">
              <a:spcBef>
                <a:spcPts val="1200"/>
              </a:spcBef>
              <a:buNone/>
            </a:pPr>
            <a:r>
              <a:rPr lang="en-US" sz="6000" dirty="0" smtClean="0">
                <a:hlinkClick r:id="rId3"/>
              </a:rPr>
              <a:t>tom@tomalrich.com</a:t>
            </a:r>
            <a:endParaRPr lang="en-US" sz="6000" dirty="0" smtClean="0"/>
          </a:p>
          <a:p>
            <a:pPr marL="0" indent="0" algn="ctr">
              <a:spcBef>
                <a:spcPts val="1200"/>
              </a:spcBef>
              <a:buNone/>
            </a:pPr>
            <a:r>
              <a:rPr lang="en-US" sz="6000" dirty="0"/>
              <a:t>t</a:t>
            </a:r>
            <a:r>
              <a:rPr lang="en-US" sz="6000" dirty="0" smtClean="0"/>
              <a:t>omalrichblog.blogspot.com</a:t>
            </a:r>
            <a:endParaRPr lang="en-US" sz="60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25</a:t>
            </a:fld>
            <a:endParaRPr lang="en-US"/>
          </a:p>
        </p:txBody>
      </p:sp>
      <p:pic>
        <p:nvPicPr>
          <p:cNvPr id="6" name="Asset 13.png" descr="Asset 13.png"/>
          <p:cNvPicPr>
            <a:picLocks noChangeAspect="1"/>
          </p:cNvPicPr>
          <p:nvPr/>
        </p:nvPicPr>
        <p:blipFill>
          <a:blip r:embed="rId4">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1984545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a:t>Why this is really easy</a:t>
            </a:r>
          </a:p>
        </p:txBody>
      </p:sp>
      <p:sp>
        <p:nvSpPr>
          <p:cNvPr id="3" name="Content Placeholder 2"/>
          <p:cNvSpPr>
            <a:spLocks noGrp="1"/>
          </p:cNvSpPr>
          <p:nvPr>
            <p:ph idx="1"/>
          </p:nvPr>
        </p:nvSpPr>
        <p:spPr>
          <a:xfrm>
            <a:off x="1899636" y="3073759"/>
            <a:ext cx="17193336" cy="8454114"/>
          </a:xfrm>
        </p:spPr>
        <p:txBody>
          <a:bodyPr>
            <a:normAutofit fontScale="77500" lnSpcReduction="20000"/>
          </a:bodyPr>
          <a:lstStyle/>
          <a:p>
            <a:r>
              <a:rPr lang="en-US" sz="6600" dirty="0"/>
              <a:t>Supply chain security is easy.</a:t>
            </a:r>
          </a:p>
          <a:p>
            <a:r>
              <a:rPr lang="en-US" sz="6600" dirty="0" smtClean="0"/>
              <a:t>Instead of just securing your organization, you have </a:t>
            </a:r>
            <a:r>
              <a:rPr lang="en-US" sz="6600" dirty="0"/>
              <a:t>to make sure your vendors are secure..</a:t>
            </a:r>
          </a:p>
          <a:p>
            <a:r>
              <a:rPr lang="en-US" sz="6600" dirty="0"/>
              <a:t>And their </a:t>
            </a:r>
            <a:r>
              <a:rPr lang="en-US" sz="6600" dirty="0" smtClean="0"/>
              <a:t>vendors…And </a:t>
            </a:r>
            <a:r>
              <a:rPr lang="en-US" sz="6600" dirty="0"/>
              <a:t>their vendors…</a:t>
            </a:r>
          </a:p>
          <a:p>
            <a:r>
              <a:rPr lang="en-US" sz="6600" dirty="0"/>
              <a:t>In some cases, you may have to go back to the sand that was mined to make the chips in the first place.</a:t>
            </a:r>
          </a:p>
          <a:p>
            <a:r>
              <a:rPr lang="en-US" sz="6600" dirty="0"/>
              <a:t>What could be easier?</a:t>
            </a:r>
          </a:p>
          <a:p>
            <a:endParaRPr lang="en-US" sz="52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3</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3817306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a:t>Why risk-based is essential</a:t>
            </a:r>
          </a:p>
        </p:txBody>
      </p:sp>
      <p:sp>
        <p:nvSpPr>
          <p:cNvPr id="3" name="Content Placeholder 2"/>
          <p:cNvSpPr>
            <a:spLocks noGrp="1"/>
          </p:cNvSpPr>
          <p:nvPr>
            <p:ph idx="1"/>
          </p:nvPr>
        </p:nvSpPr>
        <p:spPr>
          <a:xfrm>
            <a:off x="1899636" y="3073759"/>
            <a:ext cx="17193336" cy="8454114"/>
          </a:xfrm>
        </p:spPr>
        <p:txBody>
          <a:bodyPr>
            <a:normAutofit fontScale="25000" lnSpcReduction="20000"/>
          </a:bodyPr>
          <a:lstStyle/>
          <a:p>
            <a:r>
              <a:rPr lang="en-US" sz="14200" dirty="0"/>
              <a:t>You get it. There’s a virtually infinite set of supply chain </a:t>
            </a:r>
            <a:r>
              <a:rPr lang="en-US" sz="14200" dirty="0" smtClean="0"/>
              <a:t>risks</a:t>
            </a:r>
            <a:r>
              <a:rPr lang="en-US" sz="14200" dirty="0"/>
              <a:t>.</a:t>
            </a:r>
          </a:p>
          <a:p>
            <a:r>
              <a:rPr lang="en-US" sz="14200" dirty="0"/>
              <a:t>This is why, when FERC ordered NERC to develop a supply chain security standard, they required it to be risk based and not “one-size-fits-all</a:t>
            </a:r>
            <a:r>
              <a:rPr lang="en-US" sz="14200" dirty="0" smtClean="0"/>
              <a:t>”, like most other CIP </a:t>
            </a:r>
            <a:r>
              <a:rPr lang="en-US" sz="14200" dirty="0" smtClean="0"/>
              <a:t>standards.</a:t>
            </a:r>
            <a:endParaRPr lang="en-US" sz="14200" dirty="0"/>
          </a:p>
          <a:p>
            <a:r>
              <a:rPr lang="en-US" sz="14200" dirty="0"/>
              <a:t>Whether you’re complying with CIP-013 or you’re just worried about your supply chain…</a:t>
            </a:r>
          </a:p>
          <a:p>
            <a:r>
              <a:rPr lang="en-US" sz="14200" dirty="0"/>
              <a:t>The only sensible course is to develop a plan to lower your supply chain cyber risk as much as possible, </a:t>
            </a:r>
            <a:r>
              <a:rPr lang="en-US" sz="14200" i="1" dirty="0"/>
              <a:t>given </a:t>
            </a:r>
            <a:r>
              <a:rPr lang="en-US" sz="14200" dirty="0" smtClean="0"/>
              <a:t>the BES </a:t>
            </a:r>
            <a:r>
              <a:rPr lang="en-US" sz="14200" dirty="0" smtClean="0"/>
              <a:t>supply chain threats you face, and the </a:t>
            </a:r>
            <a:r>
              <a:rPr lang="en-US" sz="14200" dirty="0" smtClean="0"/>
              <a:t>resources </a:t>
            </a:r>
            <a:r>
              <a:rPr lang="en-US" sz="14200" dirty="0"/>
              <a:t>you have available to </a:t>
            </a:r>
            <a:r>
              <a:rPr lang="en-US" sz="14200" dirty="0" smtClean="0"/>
              <a:t>mitigate them</a:t>
            </a:r>
            <a:r>
              <a:rPr lang="en-US" sz="14200" dirty="0" smtClean="0"/>
              <a:t>. </a:t>
            </a:r>
            <a:r>
              <a:rPr lang="en-US" sz="14200" dirty="0" smtClean="0"/>
              <a:t>Your plan should be written with that goal in mind.</a:t>
            </a:r>
            <a:endParaRPr lang="en-US" sz="14200" dirty="0"/>
          </a:p>
          <a:p>
            <a:endParaRPr lang="en-US" sz="52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4</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2213695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a:t>And here’s the good news…</a:t>
            </a:r>
          </a:p>
        </p:txBody>
      </p:sp>
      <p:sp>
        <p:nvSpPr>
          <p:cNvPr id="3" name="Content Placeholder 2"/>
          <p:cNvSpPr>
            <a:spLocks noGrp="1"/>
          </p:cNvSpPr>
          <p:nvPr>
            <p:ph idx="1"/>
          </p:nvPr>
        </p:nvSpPr>
        <p:spPr>
          <a:xfrm>
            <a:off x="1899636" y="3073759"/>
            <a:ext cx="17193336" cy="8454114"/>
          </a:xfrm>
        </p:spPr>
        <p:txBody>
          <a:bodyPr>
            <a:normAutofit fontScale="40000" lnSpcReduction="20000"/>
          </a:bodyPr>
          <a:lstStyle/>
          <a:p>
            <a:r>
              <a:rPr lang="en-US" sz="9600" dirty="0" smtClean="0"/>
              <a:t>CIP-013 </a:t>
            </a:r>
            <a:r>
              <a:rPr lang="en-US" sz="9600" dirty="0"/>
              <a:t>just requires you to develop a plan (in R1), implement the plan (in R2) and review the plan every 15 months (in R3). The entire standard is written in five sentences</a:t>
            </a:r>
            <a:r>
              <a:rPr lang="en-US" sz="9600" dirty="0" smtClean="0"/>
              <a:t>. What’s in the plan is up to you.</a:t>
            </a:r>
            <a:endParaRPr lang="en-US" sz="9600" dirty="0"/>
          </a:p>
          <a:p>
            <a:r>
              <a:rPr lang="en-US" sz="9600" dirty="0"/>
              <a:t>This is very disturbing to people who have been doing CIP compliance for years. They think there must be some hidden agenda – and the auditors will spring it on them during their next audit.</a:t>
            </a:r>
          </a:p>
          <a:p>
            <a:r>
              <a:rPr lang="en-US" sz="9600" dirty="0"/>
              <a:t>I hate to contradict these people, but there’s no hidden agenda. The NERC entity just has to develop the same plan they would develop if they didn’t have a mandatory standard to comply with. </a:t>
            </a:r>
            <a:r>
              <a:rPr lang="en-US" sz="9600" dirty="0" smtClean="0"/>
              <a:t>The plan </a:t>
            </a:r>
            <a:r>
              <a:rPr lang="en-US" sz="9600" dirty="0"/>
              <a:t>needs to include six specific items (in R.1.2), but that’s all that’s required to be in it.</a:t>
            </a:r>
          </a:p>
          <a:p>
            <a:endParaRPr lang="en-US" sz="52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5</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3804780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a:t>Where do I start?</a:t>
            </a:r>
          </a:p>
        </p:txBody>
      </p:sp>
      <p:sp>
        <p:nvSpPr>
          <p:cNvPr id="3" name="Content Placeholder 2"/>
          <p:cNvSpPr>
            <a:spLocks noGrp="1"/>
          </p:cNvSpPr>
          <p:nvPr>
            <p:ph idx="1"/>
          </p:nvPr>
        </p:nvSpPr>
        <p:spPr>
          <a:xfrm>
            <a:off x="1899636" y="3073759"/>
            <a:ext cx="17193336" cy="8454114"/>
          </a:xfrm>
        </p:spPr>
        <p:txBody>
          <a:bodyPr>
            <a:normAutofit fontScale="47500" lnSpcReduction="20000"/>
          </a:bodyPr>
          <a:lstStyle/>
          <a:p>
            <a:r>
              <a:rPr lang="en-US" sz="9600" dirty="0" smtClean="0"/>
              <a:t>In developing your supply chain cyber risk management plan, it’s </a:t>
            </a:r>
            <a:r>
              <a:rPr lang="en-US" sz="9600" dirty="0"/>
              <a:t>a best practice to start at the beginning…continue to the end…and then stop (apologies to Lewis Carroll).</a:t>
            </a:r>
          </a:p>
          <a:p>
            <a:r>
              <a:rPr lang="en-US" sz="9600" dirty="0"/>
              <a:t>The first step is to ask “What are the </a:t>
            </a:r>
            <a:r>
              <a:rPr lang="en-US" sz="9600" dirty="0" smtClean="0"/>
              <a:t>important supply </a:t>
            </a:r>
            <a:r>
              <a:rPr lang="en-US" sz="9600" dirty="0"/>
              <a:t>chain cybersecurity risks that we face?” You </a:t>
            </a:r>
            <a:r>
              <a:rPr lang="en-US" sz="9600" dirty="0" smtClean="0"/>
              <a:t>need to </a:t>
            </a:r>
            <a:r>
              <a:rPr lang="en-US" sz="9600" i="1" dirty="0" smtClean="0"/>
              <a:t>identify</a:t>
            </a:r>
            <a:r>
              <a:rPr lang="en-US" sz="9600" dirty="0" smtClean="0"/>
              <a:t> those</a:t>
            </a:r>
            <a:r>
              <a:rPr lang="en-US" sz="9600" dirty="0"/>
              <a:t>.</a:t>
            </a:r>
          </a:p>
          <a:p>
            <a:r>
              <a:rPr lang="en-US" sz="9600" dirty="0"/>
              <a:t>But wait! </a:t>
            </a:r>
            <a:r>
              <a:rPr lang="en-US" sz="9600" dirty="0" smtClean="0"/>
              <a:t>There</a:t>
            </a:r>
            <a:r>
              <a:rPr lang="en-US" sz="9600" dirty="0"/>
              <a:t> </a:t>
            </a:r>
            <a:r>
              <a:rPr lang="en-US" sz="9600" dirty="0" smtClean="0"/>
              <a:t>are </a:t>
            </a:r>
            <a:r>
              <a:rPr lang="en-US" sz="9600" dirty="0"/>
              <a:t>probably close to an infinite number of risks. We can’t mitigate them all…</a:t>
            </a:r>
          </a:p>
          <a:p>
            <a:r>
              <a:rPr lang="en-US" sz="9600" dirty="0"/>
              <a:t>No, you can’t. That’s why you need to </a:t>
            </a:r>
            <a:r>
              <a:rPr lang="en-US" sz="9600" i="1" dirty="0"/>
              <a:t>assess</a:t>
            </a:r>
            <a:r>
              <a:rPr lang="en-US" sz="9600" dirty="0"/>
              <a:t> those risks so you know which are the most important. Y</a:t>
            </a:r>
            <a:r>
              <a:rPr lang="en-US" sz="9600" dirty="0" smtClean="0"/>
              <a:t>ou decide what risks you’re going to mitigate. </a:t>
            </a:r>
            <a:r>
              <a:rPr lang="en-US" sz="9600" dirty="0" smtClean="0"/>
              <a:t>Sound </a:t>
            </a:r>
            <a:r>
              <a:rPr lang="en-US" sz="9600" dirty="0" smtClean="0"/>
              <a:t>too good to be true?</a:t>
            </a:r>
            <a:endParaRPr lang="en-US" sz="9600" dirty="0"/>
          </a:p>
          <a:p>
            <a:endParaRPr lang="en-US" sz="52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6</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288012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fontScale="90000"/>
          </a:bodyPr>
          <a:lstStyle/>
          <a:p>
            <a:pPr algn="ctr"/>
            <a:r>
              <a:rPr lang="en-US" dirty="0"/>
              <a:t>Is </a:t>
            </a:r>
            <a:r>
              <a:rPr lang="en-US" dirty="0" smtClean="0"/>
              <a:t>this methodology illegal</a:t>
            </a:r>
            <a:r>
              <a:rPr lang="en-US" dirty="0"/>
              <a:t>, immoral or fattening?</a:t>
            </a:r>
          </a:p>
        </p:txBody>
      </p:sp>
      <p:sp>
        <p:nvSpPr>
          <p:cNvPr id="3" name="Content Placeholder 2"/>
          <p:cNvSpPr>
            <a:spLocks noGrp="1"/>
          </p:cNvSpPr>
          <p:nvPr>
            <p:ph idx="1"/>
          </p:nvPr>
        </p:nvSpPr>
        <p:spPr>
          <a:xfrm>
            <a:off x="2435323" y="1977577"/>
            <a:ext cx="17193336" cy="8454114"/>
          </a:xfrm>
        </p:spPr>
        <p:txBody>
          <a:bodyPr>
            <a:normAutofit fontScale="40000" lnSpcReduction="20000"/>
          </a:bodyPr>
          <a:lstStyle/>
          <a:p>
            <a:r>
              <a:rPr lang="en-US" sz="11400" dirty="0"/>
              <a:t>No, it’s not </a:t>
            </a:r>
            <a:r>
              <a:rPr lang="en-US" sz="11400" dirty="0" smtClean="0"/>
              <a:t>illegal (or non-compliant).</a:t>
            </a:r>
            <a:endParaRPr lang="en-US" sz="11400" dirty="0"/>
          </a:p>
          <a:p>
            <a:r>
              <a:rPr lang="en-US" sz="11400" dirty="0"/>
              <a:t>No, it’s not immoral.</a:t>
            </a:r>
          </a:p>
          <a:p>
            <a:r>
              <a:rPr lang="en-US" sz="11400" dirty="0" smtClean="0"/>
              <a:t>Is it fattening</a:t>
            </a:r>
            <a:r>
              <a:rPr lang="en-US" sz="11400" dirty="0"/>
              <a:t>? </a:t>
            </a:r>
            <a:r>
              <a:rPr lang="en-US" sz="11400" dirty="0" smtClean="0"/>
              <a:t>Probably not. But I’m still studying the issue.</a:t>
            </a:r>
            <a:endParaRPr lang="en-US" sz="11400" dirty="0"/>
          </a:p>
          <a:p>
            <a:r>
              <a:rPr lang="en-US" sz="11400" dirty="0"/>
              <a:t>The fact is: CIP-013 requires the NERC entity to do what they would do if there were no mandatory standard. </a:t>
            </a:r>
            <a:r>
              <a:rPr lang="en-US" sz="11400" dirty="0" smtClean="0"/>
              <a:t>You would </a:t>
            </a:r>
            <a:r>
              <a:rPr lang="en-US" sz="11400" dirty="0"/>
              <a:t>follow exactly the same </a:t>
            </a:r>
            <a:r>
              <a:rPr lang="en-US" sz="11400" dirty="0" smtClean="0"/>
              <a:t>process, altho perhaps not explicitly.</a:t>
            </a:r>
          </a:p>
          <a:p>
            <a:r>
              <a:rPr lang="en-US" sz="11400" dirty="0" smtClean="0"/>
              <a:t>After all, why would you deliberately waste your money and time mitigating some risks, if you knew they were less important than others? </a:t>
            </a:r>
            <a:endParaRPr lang="en-US" sz="52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7</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427455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a:bodyPr>
          <a:lstStyle/>
          <a:p>
            <a:pPr algn="ctr"/>
            <a:r>
              <a:rPr lang="en-US" dirty="0" smtClean="0"/>
              <a:t>So </a:t>
            </a:r>
            <a:r>
              <a:rPr lang="en-US" dirty="0"/>
              <a:t>why do we need a </a:t>
            </a:r>
            <a:r>
              <a:rPr lang="en-US" dirty="0" smtClean="0"/>
              <a:t>mandatory standard</a:t>
            </a:r>
            <a:r>
              <a:rPr lang="en-US" dirty="0"/>
              <a:t>?</a:t>
            </a:r>
          </a:p>
        </p:txBody>
      </p:sp>
      <p:sp>
        <p:nvSpPr>
          <p:cNvPr id="3" name="Content Placeholder 2"/>
          <p:cNvSpPr>
            <a:spLocks noGrp="1"/>
          </p:cNvSpPr>
          <p:nvPr>
            <p:ph idx="1"/>
          </p:nvPr>
        </p:nvSpPr>
        <p:spPr>
          <a:xfrm>
            <a:off x="2435323" y="2242486"/>
            <a:ext cx="17193336" cy="8454114"/>
          </a:xfrm>
        </p:spPr>
        <p:txBody>
          <a:bodyPr>
            <a:normAutofit fontScale="40000" lnSpcReduction="20000"/>
          </a:bodyPr>
          <a:lstStyle/>
          <a:p>
            <a:r>
              <a:rPr lang="en-US" sz="9600" dirty="0" smtClean="0"/>
              <a:t>If CIP-013 </a:t>
            </a:r>
            <a:r>
              <a:rPr lang="en-US" sz="9600" dirty="0"/>
              <a:t>just requires us to do what we would do without a </a:t>
            </a:r>
            <a:r>
              <a:rPr lang="en-US" sz="9600" dirty="0" smtClean="0"/>
              <a:t>mandatory standard</a:t>
            </a:r>
            <a:r>
              <a:rPr lang="en-US" sz="9600" dirty="0"/>
              <a:t>, why is it there in the first place?</a:t>
            </a:r>
          </a:p>
          <a:p>
            <a:r>
              <a:rPr lang="en-US" sz="9600" dirty="0"/>
              <a:t>Aha…This is the beauty of good cybersecurity regulation. It requires you to do what you would do anyway, but it </a:t>
            </a:r>
            <a:r>
              <a:rPr lang="en-US" sz="9600" i="1" dirty="0"/>
              <a:t>gets you the budget</a:t>
            </a:r>
            <a:r>
              <a:rPr lang="en-US" sz="9600" dirty="0"/>
              <a:t> to do it! </a:t>
            </a:r>
          </a:p>
          <a:p>
            <a:r>
              <a:rPr lang="en-US" sz="9600" dirty="0"/>
              <a:t>Would anyone here have anywhere near the budget they have for cybersecurity, were it not for NERC </a:t>
            </a:r>
            <a:r>
              <a:rPr lang="en-US" sz="9600" dirty="0" smtClean="0"/>
              <a:t>CIP?</a:t>
            </a:r>
          </a:p>
          <a:p>
            <a:r>
              <a:rPr lang="en-US" sz="9600" dirty="0" smtClean="0"/>
              <a:t>Most of </a:t>
            </a:r>
            <a:r>
              <a:rPr lang="en-US" sz="9600" dirty="0" smtClean="0"/>
              <a:t>the other CIP standards aren’t </a:t>
            </a:r>
            <a:r>
              <a:rPr lang="en-US" sz="9600" dirty="0" smtClean="0"/>
              <a:t>good cyber regulation, but </a:t>
            </a:r>
            <a:r>
              <a:rPr lang="en-US" sz="9600" dirty="0" smtClean="0"/>
              <a:t>at </a:t>
            </a:r>
            <a:r>
              <a:rPr lang="en-US" sz="9600" dirty="0" smtClean="0"/>
              <a:t>least </a:t>
            </a:r>
            <a:r>
              <a:rPr lang="en-US" sz="9600" dirty="0" smtClean="0"/>
              <a:t>they accomplish </a:t>
            </a:r>
            <a:r>
              <a:rPr lang="en-US" sz="9600" dirty="0" smtClean="0"/>
              <a:t>the purpose of getting you funds. It’s too bad </a:t>
            </a:r>
            <a:r>
              <a:rPr lang="en-US" sz="9600" dirty="0" smtClean="0"/>
              <a:t>they force you </a:t>
            </a:r>
            <a:r>
              <a:rPr lang="en-US" sz="9600" dirty="0" smtClean="0"/>
              <a:t>to overinvest in mitigating less important risks.</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8</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1815224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23" y="359520"/>
            <a:ext cx="17193336" cy="1403686"/>
          </a:xfrm>
        </p:spPr>
        <p:txBody>
          <a:bodyPr>
            <a:normAutofit fontScale="90000"/>
          </a:bodyPr>
          <a:lstStyle/>
          <a:p>
            <a:pPr algn="ctr"/>
            <a:r>
              <a:rPr lang="en-US" dirty="0" smtClean="0"/>
              <a:t>Why do you need a supply chain cyber risk plan?</a:t>
            </a:r>
            <a:endParaRPr lang="en-US" dirty="0"/>
          </a:p>
        </p:txBody>
      </p:sp>
      <p:sp>
        <p:nvSpPr>
          <p:cNvPr id="3" name="Content Placeholder 2"/>
          <p:cNvSpPr>
            <a:spLocks noGrp="1"/>
          </p:cNvSpPr>
          <p:nvPr>
            <p:ph idx="1"/>
          </p:nvPr>
        </p:nvSpPr>
        <p:spPr>
          <a:xfrm>
            <a:off x="2435323" y="2242486"/>
            <a:ext cx="17193336" cy="8454114"/>
          </a:xfrm>
        </p:spPr>
        <p:txBody>
          <a:bodyPr>
            <a:normAutofit fontScale="55000" lnSpcReduction="20000"/>
          </a:bodyPr>
          <a:lstStyle/>
          <a:p>
            <a:r>
              <a:rPr lang="en-US" sz="9600" dirty="0" smtClean="0"/>
              <a:t>However, CIP-013 is different. Every organization needs a supply chain cybersecurity risk management plan, but it’s specifically required by CIP-013 R1.1.</a:t>
            </a:r>
          </a:p>
          <a:p>
            <a:r>
              <a:rPr lang="en-US" sz="9600" dirty="0" smtClean="0"/>
              <a:t>Stuxnet, Target and NotPetya were all supply chain attacks. Delta Airlines, Airbus, the London Stock Exchange, and other recent major attacks came through the supply chain.</a:t>
            </a:r>
          </a:p>
          <a:p>
            <a:r>
              <a:rPr lang="en-US" sz="9600" dirty="0" smtClean="0"/>
              <a:t>It was just revealed that a supply chain attack was part of the Russian 2016 election interference, and it possibly changed the results in Durham, NC.</a:t>
            </a:r>
            <a:endParaRPr lang="en-US" sz="9600" dirty="0"/>
          </a:p>
        </p:txBody>
      </p:sp>
      <p:sp>
        <p:nvSpPr>
          <p:cNvPr id="4" name="Footer Placeholder 3"/>
          <p:cNvSpPr>
            <a:spLocks noGrp="1"/>
          </p:cNvSpPr>
          <p:nvPr>
            <p:ph type="ftr" sz="quarter" idx="11"/>
          </p:nvPr>
        </p:nvSpPr>
        <p:spPr>
          <a:xfrm>
            <a:off x="2822862" y="12136583"/>
            <a:ext cx="12595224" cy="730250"/>
          </a:xfrm>
        </p:spPr>
        <p:txBody>
          <a:bodyPr/>
          <a:lstStyle/>
          <a:p>
            <a:r>
              <a:rPr lang="en-US" smtClean="0"/>
              <a:t>Copyright 2019, Tom Alrich LLC. All rights reserved.</a:t>
            </a:r>
            <a:endParaRPr lang="en-US" dirty="0"/>
          </a:p>
        </p:txBody>
      </p:sp>
      <p:sp>
        <p:nvSpPr>
          <p:cNvPr id="5" name="Slide Number Placeholder 4"/>
          <p:cNvSpPr>
            <a:spLocks noGrp="1"/>
          </p:cNvSpPr>
          <p:nvPr>
            <p:ph type="sldNum" sz="quarter" idx="12"/>
          </p:nvPr>
        </p:nvSpPr>
        <p:spPr/>
        <p:txBody>
          <a:bodyPr/>
          <a:lstStyle/>
          <a:p>
            <a:fld id="{533B0F51-9C8C-4488-9A79-E249EAD3C7C4}" type="slidenum">
              <a:rPr lang="en-US" smtClean="0"/>
              <a:t>9</a:t>
            </a:fld>
            <a:endParaRPr lang="en-US"/>
          </a:p>
        </p:txBody>
      </p:sp>
      <p:pic>
        <p:nvPicPr>
          <p:cNvPr id="6" name="Asset 13.png" descr="Asset 13.png"/>
          <p:cNvPicPr>
            <a:picLocks noChangeAspect="1"/>
          </p:cNvPicPr>
          <p:nvPr/>
        </p:nvPicPr>
        <p:blipFill>
          <a:blip r:embed="rId3">
            <a:alphaModFix amt="10000"/>
          </a:blip>
          <a:stretch>
            <a:fillRect/>
          </a:stretch>
        </p:blipFill>
        <p:spPr>
          <a:xfrm>
            <a:off x="17688520" y="-4724400"/>
            <a:ext cx="9829801" cy="9829800"/>
          </a:xfrm>
          <a:prstGeom prst="rect">
            <a:avLst/>
          </a:prstGeom>
          <a:ln w="12700">
            <a:miter lim="400000"/>
          </a:ln>
        </p:spPr>
      </p:pic>
    </p:spTree>
    <p:extLst>
      <p:ext uri="{BB962C8B-B14F-4D97-AF65-F5344CB8AC3E}">
        <p14:creationId xmlns:p14="http://schemas.microsoft.com/office/powerpoint/2010/main" val="2793011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Calibri"/>
        <a:ea typeface="Calibri"/>
        <a:cs typeface="Calibri"/>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Calibri"/>
        <a:ea typeface="Calibri"/>
        <a:cs typeface="Calibri"/>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2634</TotalTime>
  <Words>2562</Words>
  <Application>Microsoft Office PowerPoint</Application>
  <PresentationFormat>Custom</PresentationFormat>
  <Paragraphs>181</Paragraphs>
  <Slides>25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Helvetica Neue</vt:lpstr>
      <vt:lpstr>Helvetica Neue Light</vt:lpstr>
      <vt:lpstr>Helvetica Neue Medium</vt:lpstr>
      <vt:lpstr>White</vt:lpstr>
      <vt:lpstr>Tom Alrich</vt:lpstr>
      <vt:lpstr>BORING SLIDES ALERT!*</vt:lpstr>
      <vt:lpstr>Why this is really easy</vt:lpstr>
      <vt:lpstr>Why risk-based is essential</vt:lpstr>
      <vt:lpstr>And here’s the good news…</vt:lpstr>
      <vt:lpstr>Where do I start?</vt:lpstr>
      <vt:lpstr>Is this methodology illegal, immoral or fattening?</vt:lpstr>
      <vt:lpstr>So why do we need a mandatory standard?</vt:lpstr>
      <vt:lpstr>Why do you need a supply chain cyber risk plan?</vt:lpstr>
      <vt:lpstr>Even scarier…</vt:lpstr>
      <vt:lpstr>Scariest!</vt:lpstr>
      <vt:lpstr>What should be in a good plan?</vt:lpstr>
      <vt:lpstr>Second: Threats and Vulnerabilities</vt:lpstr>
      <vt:lpstr>Vulnerabilities</vt:lpstr>
      <vt:lpstr>Third: Vendors vs. Suppliers</vt:lpstr>
      <vt:lpstr>Vendors vs. Suppliers (2)</vt:lpstr>
      <vt:lpstr>Fourth: Targeted Vendor Risk Scores</vt:lpstr>
      <vt:lpstr>Vendor Risk Scores (2)</vt:lpstr>
      <vt:lpstr>Vendor Risk Scores and CIP-013</vt:lpstr>
      <vt:lpstr>Fourth: Procurement Risk Assessments</vt:lpstr>
      <vt:lpstr>PRA Documentation</vt:lpstr>
      <vt:lpstr>Vendors of SCRM/CIP-013 services</vt:lpstr>
      <vt:lpstr>Vendors of SCRM/CIP-013 products</vt:lpstr>
      <vt:lpstr>Current SCRM/CIP-013 vendors</vt:lpstr>
      <vt:lpstr>Thanks!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Tom Alrich</cp:lastModifiedBy>
  <cp:revision>70</cp:revision>
  <dcterms:modified xsi:type="dcterms:W3CDTF">2020-01-29T17:43:02Z</dcterms:modified>
</cp:coreProperties>
</file>