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4"/>
  </p:sldMasterIdLst>
  <p:notesMasterIdLst>
    <p:notesMasterId r:id="rId30"/>
  </p:notesMasterIdLst>
  <p:sldIdLst>
    <p:sldId id="399" r:id="rId5"/>
    <p:sldId id="998" r:id="rId6"/>
    <p:sldId id="375" r:id="rId7"/>
    <p:sldId id="429" r:id="rId8"/>
    <p:sldId id="406" r:id="rId9"/>
    <p:sldId id="433" r:id="rId10"/>
    <p:sldId id="520" r:id="rId11"/>
    <p:sldId id="500" r:id="rId12"/>
    <p:sldId id="497" r:id="rId13"/>
    <p:sldId id="1005" r:id="rId14"/>
    <p:sldId id="280" r:id="rId15"/>
    <p:sldId id="450" r:id="rId16"/>
    <p:sldId id="1004" r:id="rId17"/>
    <p:sldId id="345" r:id="rId18"/>
    <p:sldId id="1002" r:id="rId19"/>
    <p:sldId id="438" r:id="rId20"/>
    <p:sldId id="1003" r:id="rId21"/>
    <p:sldId id="361" r:id="rId22"/>
    <p:sldId id="1001" r:id="rId23"/>
    <p:sldId id="999" r:id="rId24"/>
    <p:sldId id="455" r:id="rId25"/>
    <p:sldId id="521" r:id="rId26"/>
    <p:sldId id="510" r:id="rId27"/>
    <p:sldId id="428" r:id="rId28"/>
    <p:sldId id="100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68"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nling, Sarah H" initials="KSH" lastIdx="1" clrIdx="0"/>
  <p:cmAuthor id="2" name="Kinling, Sarah H" initials="KSH [2]"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478E"/>
    <a:srgbClr val="7927A8"/>
    <a:srgbClr val="E79824"/>
    <a:srgbClr val="808285"/>
    <a:srgbClr val="4F8CBD"/>
    <a:srgbClr val="D5B078"/>
    <a:srgbClr val="58595B"/>
    <a:srgbClr val="7030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29" autoAdjust="0"/>
    <p:restoredTop sz="93891" autoAdjust="0"/>
  </p:normalViewPr>
  <p:slideViewPr>
    <p:cSldViewPr snapToGrid="0">
      <p:cViewPr varScale="1">
        <p:scale>
          <a:sx n="107" d="100"/>
          <a:sy n="107" d="100"/>
        </p:scale>
        <p:origin x="1240" y="176"/>
      </p:cViewPr>
      <p:guideLst>
        <p:guide orient="horz" pos="2568"/>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3864"/>
    </p:cViewPr>
  </p:sorterViewPr>
  <p:notesViewPr>
    <p:cSldViewPr snapToGrid="0" showGuides="1">
      <p:cViewPr varScale="1">
        <p:scale>
          <a:sx n="96" d="100"/>
          <a:sy n="96" d="100"/>
        </p:scale>
        <p:origin x="355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346DDA-D839-402F-A458-5157488F26C1}" type="datetimeFigureOut">
              <a:rPr lang="en-US" smtClean="0"/>
              <a:t>1/24/20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B40A7D-DE34-4885-81A4-28E1707DAF4A}" type="slidenum">
              <a:rPr lang="en-US" smtClean="0"/>
              <a:t>‹#›</a:t>
            </a:fld>
            <a:endParaRPr lang="en-US"/>
          </a:p>
        </p:txBody>
      </p:sp>
    </p:spTree>
    <p:extLst>
      <p:ext uri="{BB962C8B-B14F-4D97-AF65-F5344CB8AC3E}">
        <p14:creationId xmlns:p14="http://schemas.microsoft.com/office/powerpoint/2010/main" val="3796453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MITRE is a non-profit organization that operates federally funded research and development centers (FFRDCs)</a:t>
            </a:r>
          </a:p>
        </p:txBody>
      </p:sp>
      <p:sp>
        <p:nvSpPr>
          <p:cNvPr id="4" name="Slide Number Placeholder 3"/>
          <p:cNvSpPr>
            <a:spLocks noGrp="1"/>
          </p:cNvSpPr>
          <p:nvPr>
            <p:ph type="sldNum" sz="quarter" idx="10"/>
          </p:nvPr>
        </p:nvSpPr>
        <p:spPr/>
        <p:txBody>
          <a:bodyPr/>
          <a:lstStyle/>
          <a:p>
            <a:fld id="{09B40A7D-DE34-4885-81A4-28E1707DAF4A}" type="slidenum">
              <a:rPr lang="en-US" smtClean="0"/>
              <a:t>1</a:t>
            </a:fld>
            <a:endParaRPr lang="en-US" dirty="0"/>
          </a:p>
        </p:txBody>
      </p:sp>
    </p:spTree>
    <p:extLst>
      <p:ext uri="{BB962C8B-B14F-4D97-AF65-F5344CB8AC3E}">
        <p14:creationId xmlns:p14="http://schemas.microsoft.com/office/powerpoint/2010/main" val="4143675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B40A7D-DE34-4885-81A4-28E1707DAF4A}" type="slidenum">
              <a:rPr lang="en-US" smtClean="0"/>
              <a:t>10</a:t>
            </a:fld>
            <a:endParaRPr lang="en-US"/>
          </a:p>
        </p:txBody>
      </p:sp>
    </p:spTree>
    <p:extLst>
      <p:ext uri="{BB962C8B-B14F-4D97-AF65-F5344CB8AC3E}">
        <p14:creationId xmlns:p14="http://schemas.microsoft.com/office/powerpoint/2010/main" val="1056864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09B40A7D-DE34-4885-81A4-28E1707DAF4A}" type="slidenum">
              <a:rPr lang="en-US">
                <a:solidFill>
                  <a:prstClr val="black"/>
                </a:solidFill>
                <a:latin typeface="Calibri" panose="020F0502020204030204"/>
              </a:rPr>
              <a:pPr defTabSz="931774">
                <a:defRPr/>
              </a:pPr>
              <a:t>11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948918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B40A7D-DE34-4885-81A4-28E1707DAF4A}" type="slidenum">
              <a:rPr lang="en-US" smtClean="0"/>
              <a:t>12</a:t>
            </a:fld>
            <a:endParaRPr lang="en-US" dirty="0"/>
          </a:p>
        </p:txBody>
      </p:sp>
    </p:spTree>
    <p:extLst>
      <p:ext uri="{BB962C8B-B14F-4D97-AF65-F5344CB8AC3E}">
        <p14:creationId xmlns:p14="http://schemas.microsoft.com/office/powerpoint/2010/main" val="3140114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B40A7D-DE34-4885-81A4-28E1707DAF4A}" type="slidenum">
              <a:rPr lang="en-US" smtClean="0"/>
              <a:t>13</a:t>
            </a:fld>
            <a:endParaRPr lang="en-US"/>
          </a:p>
        </p:txBody>
      </p:sp>
    </p:spTree>
    <p:extLst>
      <p:ext uri="{BB962C8B-B14F-4D97-AF65-F5344CB8AC3E}">
        <p14:creationId xmlns:p14="http://schemas.microsoft.com/office/powerpoint/2010/main" val="1078796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practice guide includes three versions of an end-to-end identity management solution that provides access control capabilities to reduce opportunities for cyber attack or human error. It accounts for the risks that converged control can present. In this guide, we show how an electric utility can implement a converged </a:t>
            </a:r>
            <a:r>
              <a:rPr lang="en-US" dirty="0" err="1"/>
              <a:t>IdAM</a:t>
            </a:r>
            <a:r>
              <a:rPr lang="en-US" dirty="0"/>
              <a:t> platform, using multiple commercially available products, to provide a comprehensive view of all users within the electric utility, across all silos, and of the access rights that they have been granted.</a:t>
            </a:r>
          </a:p>
        </p:txBody>
      </p:sp>
      <p:sp>
        <p:nvSpPr>
          <p:cNvPr id="4" name="Slide Number Placeholder 3"/>
          <p:cNvSpPr>
            <a:spLocks noGrp="1"/>
          </p:cNvSpPr>
          <p:nvPr>
            <p:ph type="sldNum" sz="quarter" idx="10"/>
          </p:nvPr>
        </p:nvSpPr>
        <p:spPr/>
        <p:txBody>
          <a:bodyPr/>
          <a:lstStyle/>
          <a:p>
            <a:fld id="{09B40A7D-DE34-4885-81A4-28E1707DAF4A}" type="slidenum">
              <a:rPr lang="en-US" smtClean="0"/>
              <a:t>14</a:t>
            </a:fld>
            <a:endParaRPr lang="en-US" dirty="0"/>
          </a:p>
        </p:txBody>
      </p:sp>
    </p:spTree>
    <p:extLst>
      <p:ext uri="{BB962C8B-B14F-4D97-AF65-F5344CB8AC3E}">
        <p14:creationId xmlns:p14="http://schemas.microsoft.com/office/powerpoint/2010/main" val="480041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guide: </a:t>
            </a:r>
          </a:p>
          <a:p>
            <a:r>
              <a:rPr lang="en-US" dirty="0"/>
              <a:t>▪ maps security characteristics to guidance and best practices from NIST and other standards organizations, including NERC CIP Version 5 standards </a:t>
            </a:r>
          </a:p>
          <a:p>
            <a:r>
              <a:rPr lang="en-US" dirty="0"/>
              <a:t>▪ provides a detailed example solution with capabilities that address security controls, and demonstrates a modular approach that uses different products to achieve the same results </a:t>
            </a:r>
          </a:p>
          <a:p>
            <a:r>
              <a:rPr lang="en-US" dirty="0"/>
              <a:t>▪ includes instructions for implementers and security engineers, including examples of all of the necessary components and installation, configuration, and integration </a:t>
            </a:r>
          </a:p>
          <a:p>
            <a:r>
              <a:rPr lang="en-US" dirty="0"/>
              <a:t>▪ uses products that are readily available and interoperable with your existing IT infrastructure and investments </a:t>
            </a:r>
          </a:p>
          <a:p>
            <a:r>
              <a:rPr lang="en-US" dirty="0"/>
              <a:t>▪ can meet the needs of electric utilities of all sizes, including corporate and regional business offices, power generation plants, and substations</a:t>
            </a:r>
          </a:p>
        </p:txBody>
      </p:sp>
      <p:sp>
        <p:nvSpPr>
          <p:cNvPr id="4" name="Slide Number Placeholder 3"/>
          <p:cNvSpPr>
            <a:spLocks noGrp="1"/>
          </p:cNvSpPr>
          <p:nvPr>
            <p:ph type="sldNum" sz="quarter" idx="10"/>
          </p:nvPr>
        </p:nvSpPr>
        <p:spPr/>
        <p:txBody>
          <a:bodyPr/>
          <a:lstStyle/>
          <a:p>
            <a:fld id="{09B40A7D-DE34-4885-81A4-28E1707DAF4A}" type="slidenum">
              <a:rPr lang="en-US" smtClean="0"/>
              <a:t>15</a:t>
            </a:fld>
            <a:endParaRPr lang="en-US" dirty="0"/>
          </a:p>
        </p:txBody>
      </p:sp>
    </p:spTree>
    <p:extLst>
      <p:ext uri="{BB962C8B-B14F-4D97-AF65-F5344CB8AC3E}">
        <p14:creationId xmlns:p14="http://schemas.microsoft.com/office/powerpoint/2010/main" val="3555814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experts and utility professionals that we consulted told us that they need to control physical and logical access to their resources, including buildings, environmental applications, energy management system (EMS) control and data centers, equipment, IT, and OT systems. They need to authenticate only designated individuals and devices to which they are giving access rights. In addition, they need to enforce access-control policies (e.g., allow, deny, inquire further) consistently, uniformly, and quickly across all of their resources. </a:t>
            </a:r>
          </a:p>
          <a:p>
            <a:endParaRPr lang="en-US" dirty="0"/>
          </a:p>
          <a:p>
            <a:r>
              <a:rPr lang="en-US" dirty="0"/>
              <a:t>Current </a:t>
            </a:r>
            <a:r>
              <a:rPr lang="en-US" dirty="0" err="1"/>
              <a:t>IdAM</a:t>
            </a:r>
            <a:r>
              <a:rPr lang="en-US" dirty="0"/>
              <a:t> implementations can often be fragmented and controlled by numerous departments within an electric utility or by individual equipment owners. Several negative outcomes can result from this situation: an increased risk of attack and service disruption, an inability to identify potential sources of a problem or attack, and a lack of overall traceability and accountability regarding who has access to both critical and noncritical assets.</a:t>
            </a:r>
          </a:p>
        </p:txBody>
      </p:sp>
      <p:sp>
        <p:nvSpPr>
          <p:cNvPr id="4" name="Slide Number Placeholder 3"/>
          <p:cNvSpPr>
            <a:spLocks noGrp="1"/>
          </p:cNvSpPr>
          <p:nvPr>
            <p:ph type="sldNum" sz="quarter" idx="5"/>
          </p:nvPr>
        </p:nvSpPr>
        <p:spPr/>
        <p:txBody>
          <a:bodyPr/>
          <a:lstStyle/>
          <a:p>
            <a:fld id="{09B40A7D-DE34-4885-81A4-28E1707DAF4A}" type="slidenum">
              <a:rPr lang="en-US" smtClean="0"/>
              <a:t>16</a:t>
            </a:fld>
            <a:endParaRPr lang="en-US"/>
          </a:p>
        </p:txBody>
      </p:sp>
    </p:spTree>
    <p:extLst>
      <p:ext uri="{BB962C8B-B14F-4D97-AF65-F5344CB8AC3E}">
        <p14:creationId xmlns:p14="http://schemas.microsoft.com/office/powerpoint/2010/main" val="2736719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lab at the NCCoE, which is part of NIST, we built an environment that simulates an electric utility’s architecture. This architecture includes the typical technology silos found in a utility (such as OT, IT, and physical access control systems [PACS]).</a:t>
            </a:r>
          </a:p>
        </p:txBody>
      </p:sp>
      <p:sp>
        <p:nvSpPr>
          <p:cNvPr id="4" name="Slide Number Placeholder 3"/>
          <p:cNvSpPr>
            <a:spLocks noGrp="1"/>
          </p:cNvSpPr>
          <p:nvPr>
            <p:ph type="sldNum" sz="quarter" idx="10"/>
          </p:nvPr>
        </p:nvSpPr>
        <p:spPr/>
        <p:txBody>
          <a:bodyPr/>
          <a:lstStyle/>
          <a:p>
            <a:fld id="{09B40A7D-DE34-4885-81A4-28E1707DAF4A}" type="slidenum">
              <a:rPr lang="en-US" smtClean="0"/>
              <a:t>17</a:t>
            </a:fld>
            <a:endParaRPr lang="en-US" dirty="0"/>
          </a:p>
        </p:txBody>
      </p:sp>
    </p:spTree>
    <p:extLst>
      <p:ext uri="{BB962C8B-B14F-4D97-AF65-F5344CB8AC3E}">
        <p14:creationId xmlns:p14="http://schemas.microsoft.com/office/powerpoint/2010/main" val="4124188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B40A7D-DE34-4885-81A4-28E1707DAF4A}" type="slidenum">
              <a:rPr lang="en-US" smtClean="0"/>
              <a:t>18</a:t>
            </a:fld>
            <a:endParaRPr lang="en-US" dirty="0"/>
          </a:p>
        </p:txBody>
      </p:sp>
    </p:spTree>
    <p:extLst>
      <p:ext uri="{BB962C8B-B14F-4D97-AF65-F5344CB8AC3E}">
        <p14:creationId xmlns:p14="http://schemas.microsoft.com/office/powerpoint/2010/main" val="2026253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authorization workflow management system is trusted to make changes to the central identity and authorization store. Therefore, any inappropriate or unauthorized use of these systems could change authorization levels for anyone in the enterprise. If that occurred, the enterprise would experience a lack of integrity of the identity and authentication stores. </a:t>
            </a:r>
          </a:p>
          <a:p>
            <a:endParaRPr lang="en-US" dirty="0"/>
          </a:p>
          <a:p>
            <a:r>
              <a:rPr lang="en-US" dirty="0"/>
              <a:t>The central identity and authorization store is the authoritative source for the enterprise and holds the hash for each user password, as well as the authorizations associated with each user. Access to this information would enable an unauthorized user to impersonate anyone in the organization. In this situation, the enterprise would lose control over access to resources.</a:t>
            </a:r>
          </a:p>
        </p:txBody>
      </p:sp>
      <p:sp>
        <p:nvSpPr>
          <p:cNvPr id="4" name="Slide Number Placeholder 3"/>
          <p:cNvSpPr>
            <a:spLocks noGrp="1"/>
          </p:cNvSpPr>
          <p:nvPr>
            <p:ph type="sldNum" sz="quarter" idx="10"/>
          </p:nvPr>
        </p:nvSpPr>
        <p:spPr/>
        <p:txBody>
          <a:bodyPr/>
          <a:lstStyle/>
          <a:p>
            <a:pPr defTabSz="931774">
              <a:defRPr/>
            </a:pPr>
            <a:fld id="{09B40A7D-DE34-4885-81A4-28E1707DAF4A}" type="slidenum">
              <a:rPr lang="en-US">
                <a:solidFill>
                  <a:prstClr val="black"/>
                </a:solidFill>
                <a:latin typeface="Calibri" panose="020F0502020204030204"/>
              </a:rPr>
              <a:pPr defTabSz="931774">
                <a:defRPr/>
              </a:pPr>
              <a:t>19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72551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EFCD4A-5AF2-42F0-B134-F9FB76EA9066}" type="slidenum">
              <a:rPr lang="en-US" smtClean="0"/>
              <a:pPr/>
              <a:t>2</a:t>
            </a:fld>
            <a:endParaRPr lang="en-US" dirty="0"/>
          </a:p>
        </p:txBody>
      </p:sp>
    </p:spTree>
    <p:extLst>
      <p:ext uri="{BB962C8B-B14F-4D97-AF65-F5344CB8AC3E}">
        <p14:creationId xmlns:p14="http://schemas.microsoft.com/office/powerpoint/2010/main" val="11442590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B40A7D-DE34-4885-81A4-28E1707DAF4A}" type="slidenum">
              <a:rPr lang="en-US" smtClean="0"/>
              <a:t>20</a:t>
            </a:fld>
            <a:endParaRPr lang="en-US" dirty="0"/>
          </a:p>
        </p:txBody>
      </p:sp>
    </p:spTree>
    <p:extLst>
      <p:ext uri="{BB962C8B-B14F-4D97-AF65-F5344CB8AC3E}">
        <p14:creationId xmlns:p14="http://schemas.microsoft.com/office/powerpoint/2010/main" val="423525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9B40A7D-DE34-4885-81A4-28E1707DAF4A}" type="slidenum">
              <a:rPr lang="en-US" smtClean="0"/>
              <a:t>21</a:t>
            </a:fld>
            <a:endParaRPr lang="en-US" dirty="0"/>
          </a:p>
        </p:txBody>
      </p:sp>
    </p:spTree>
    <p:extLst>
      <p:ext uri="{BB962C8B-B14F-4D97-AF65-F5344CB8AC3E}">
        <p14:creationId xmlns:p14="http://schemas.microsoft.com/office/powerpoint/2010/main" val="13313585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B40A7D-DE34-4885-81A4-28E1707DAF4A}" type="slidenum">
              <a:rPr lang="en-US" smtClean="0"/>
              <a:t>22</a:t>
            </a:fld>
            <a:endParaRPr lang="en-US"/>
          </a:p>
        </p:txBody>
      </p:sp>
    </p:spTree>
    <p:extLst>
      <p:ext uri="{BB962C8B-B14F-4D97-AF65-F5344CB8AC3E}">
        <p14:creationId xmlns:p14="http://schemas.microsoft.com/office/powerpoint/2010/main" val="2859514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B40A7D-DE34-4885-81A4-28E1707DAF4A}" type="slidenum">
              <a:rPr lang="en-US" smtClean="0"/>
              <a:t>23</a:t>
            </a:fld>
            <a:endParaRPr lang="en-US" dirty="0"/>
          </a:p>
        </p:txBody>
      </p:sp>
    </p:spTree>
    <p:extLst>
      <p:ext uri="{BB962C8B-B14F-4D97-AF65-F5344CB8AC3E}">
        <p14:creationId xmlns:p14="http://schemas.microsoft.com/office/powerpoint/2010/main" val="39747838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B40A7D-DE34-4885-81A4-28E1707DAF4A}" type="slidenum">
              <a:rPr lang="en-US" smtClean="0"/>
              <a:t>24</a:t>
            </a:fld>
            <a:endParaRPr lang="en-US" dirty="0"/>
          </a:p>
        </p:txBody>
      </p:sp>
    </p:spTree>
    <p:extLst>
      <p:ext uri="{BB962C8B-B14F-4D97-AF65-F5344CB8AC3E}">
        <p14:creationId xmlns:p14="http://schemas.microsoft.com/office/powerpoint/2010/main" val="5548290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B40A7D-DE34-4885-81A4-28E1707DAF4A}" type="slidenum">
              <a:rPr lang="en-US" smtClean="0"/>
              <a:t>25</a:t>
            </a:fld>
            <a:endParaRPr lang="en-US" dirty="0"/>
          </a:p>
        </p:txBody>
      </p:sp>
    </p:spTree>
    <p:extLst>
      <p:ext uri="{BB962C8B-B14F-4D97-AF65-F5344CB8AC3E}">
        <p14:creationId xmlns:p14="http://schemas.microsoft.com/office/powerpoint/2010/main" val="3356574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Talking points:</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dirty="0"/>
              <a:t>We do not create standards</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dirty="0"/>
              <a:t>We apply standards</a:t>
            </a:r>
            <a:r>
              <a:rPr lang="en-US" baseline="0" dirty="0"/>
              <a:t> </a:t>
            </a:r>
            <a:r>
              <a:rPr lang="en-US" dirty="0"/>
              <a:t>to current challenges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dirty="0"/>
              <a:t>We</a:t>
            </a:r>
            <a:r>
              <a:rPr lang="en-US" baseline="0" dirty="0"/>
              <a:t> </a:t>
            </a:r>
            <a:r>
              <a:rPr lang="en-US" dirty="0"/>
              <a:t>use best practices and commercially available technologies to solve challenges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Goals:</a:t>
            </a:r>
          </a:p>
          <a:p>
            <a:pPr>
              <a:spcAft>
                <a:spcPts val="300"/>
              </a:spcAft>
            </a:pPr>
            <a:r>
              <a:rPr lang="en-US" b="1" dirty="0"/>
              <a:t>1. Provide practical</a:t>
            </a:r>
            <a:r>
              <a:rPr lang="en-US" b="1" baseline="0" dirty="0"/>
              <a:t> cybersecurity</a:t>
            </a:r>
            <a:r>
              <a:rPr lang="en-US" sz="1400" b="1" cap="all" dirty="0">
                <a:latin typeface="Gotham Narrow Bold"/>
                <a:cs typeface="Gotham Narrow Bold"/>
              </a:rPr>
              <a:t>:</a:t>
            </a:r>
            <a:r>
              <a:rPr lang="en-US" sz="1400" b="1" cap="all" baseline="0" dirty="0">
                <a:latin typeface="Gotham Narrow Bold"/>
                <a:cs typeface="Gotham Narrow Bold"/>
              </a:rPr>
              <a:t> </a:t>
            </a:r>
            <a:r>
              <a:rPr lang="en-US" sz="1200" dirty="0">
                <a:latin typeface="Gotham Narrow Book"/>
                <a:cs typeface="Gotham Narrow Book"/>
              </a:rPr>
              <a:t>Help people secure their data and digital infrastructure by equipping them with practical ways to implement standards-based cybersecurity solutions that are modular, repeatable and scalable</a:t>
            </a:r>
            <a:endParaRPr lang="en-US" dirty="0"/>
          </a:p>
          <a:p>
            <a:pPr>
              <a:spcAft>
                <a:spcPts val="300"/>
              </a:spcAft>
            </a:pPr>
            <a:r>
              <a:rPr lang="en-US" b="1" dirty="0"/>
              <a:t>2. Increase rate of adoption:</a:t>
            </a:r>
            <a:r>
              <a:rPr lang="en-US" sz="1400" cap="all" baseline="0" dirty="0">
                <a:latin typeface="Gotham Narrow Bold"/>
                <a:cs typeface="Gotham Narrow Bold"/>
              </a:rPr>
              <a:t> </a:t>
            </a:r>
            <a:r>
              <a:rPr lang="en-US" sz="1200" dirty="0">
                <a:solidFill>
                  <a:srgbClr val="000000"/>
                </a:solidFill>
                <a:latin typeface="Gotham Narrow Book"/>
              </a:rPr>
              <a:t>Enable companies to rapidly deploy commercially available cybersecurity technologies by reducing technological, educational and economic barriers to adoption</a:t>
            </a:r>
            <a:endParaRPr lang="en-US" dirty="0"/>
          </a:p>
          <a:p>
            <a:pPr>
              <a:spcAft>
                <a:spcPts val="300"/>
              </a:spcAft>
            </a:pPr>
            <a:r>
              <a:rPr lang="en-US" b="1" dirty="0"/>
              <a:t>3. Accelerate innovation:</a:t>
            </a:r>
            <a:r>
              <a:rPr lang="en-US" baseline="0" dirty="0"/>
              <a:t> </a:t>
            </a:r>
            <a:r>
              <a:rPr lang="en-US" sz="1200" dirty="0">
                <a:solidFill>
                  <a:srgbClr val="000000"/>
                </a:solidFill>
                <a:latin typeface="Gotham Narrow Book"/>
              </a:rPr>
              <a:t>Empower innovators to creatively address businesses’ most pressing cybersecurity challenges in a state-of-the-art, collaborative environment</a:t>
            </a:r>
            <a:endParaRPr lang="en-US" sz="1200" dirty="0">
              <a:latin typeface="Gotham Narrow Book"/>
              <a:cs typeface="Gotham Narrow Book"/>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9B40A7D-DE34-4885-81A4-28E1707DAF4A}" type="slidenum">
              <a:rPr lang="en-US" smtClean="0"/>
              <a:t>3</a:t>
            </a:fld>
            <a:endParaRPr lang="en-US" dirty="0"/>
          </a:p>
        </p:txBody>
      </p:sp>
    </p:spTree>
    <p:extLst>
      <p:ext uri="{BB962C8B-B14F-4D97-AF65-F5344CB8AC3E}">
        <p14:creationId xmlns:p14="http://schemas.microsoft.com/office/powerpoint/2010/main" val="860151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B40A7D-DE34-4885-81A4-28E1707DAF4A}" type="slidenum">
              <a:rPr lang="en-US" smtClean="0"/>
              <a:t>4</a:t>
            </a:fld>
            <a:endParaRPr lang="en-US" dirty="0"/>
          </a:p>
        </p:txBody>
      </p:sp>
    </p:spTree>
    <p:extLst>
      <p:ext uri="{BB962C8B-B14F-4D97-AF65-F5344CB8AC3E}">
        <p14:creationId xmlns:p14="http://schemas.microsoft.com/office/powerpoint/2010/main" val="3416168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D6E6858-2A49-3B43-B495-A3C68901CBF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053452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B40A7D-DE34-4885-81A4-28E1707DAF4A}" type="slidenum">
              <a:rPr lang="en-US" smtClean="0"/>
              <a:t>6</a:t>
            </a:fld>
            <a:endParaRPr lang="en-US"/>
          </a:p>
        </p:txBody>
      </p:sp>
    </p:spTree>
    <p:extLst>
      <p:ext uri="{BB962C8B-B14F-4D97-AF65-F5344CB8AC3E}">
        <p14:creationId xmlns:p14="http://schemas.microsoft.com/office/powerpoint/2010/main" val="1185702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B40A7D-DE34-4885-81A4-28E1707DAF4A}" type="slidenum">
              <a:rPr lang="en-US" smtClean="0"/>
              <a:t>7</a:t>
            </a:fld>
            <a:endParaRPr lang="en-US"/>
          </a:p>
        </p:txBody>
      </p:sp>
    </p:spTree>
    <p:extLst>
      <p:ext uri="{BB962C8B-B14F-4D97-AF65-F5344CB8AC3E}">
        <p14:creationId xmlns:p14="http://schemas.microsoft.com/office/powerpoint/2010/main" val="3333049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current list of NCCoE projects.</a:t>
            </a:r>
          </a:p>
          <a:p>
            <a:r>
              <a:rPr lang="en-US" dirty="0"/>
              <a:t> </a:t>
            </a:r>
          </a:p>
          <a:p>
            <a:r>
              <a:rPr lang="en-US" dirty="0"/>
              <a:t>Those in blue are sector projects addressing an industry-specific concern.</a:t>
            </a:r>
          </a:p>
          <a:p>
            <a:r>
              <a:rPr lang="en-US" dirty="0"/>
              <a:t> </a:t>
            </a:r>
          </a:p>
          <a:p>
            <a:r>
              <a:rPr lang="en-US" dirty="0"/>
              <a:t>Those in black are cross-sector projects which do not address a specific industry concern, but rather can be widely applied regardless of sector.</a:t>
            </a:r>
          </a:p>
          <a:p>
            <a:r>
              <a:rPr lang="en-US" dirty="0"/>
              <a:t> </a:t>
            </a:r>
          </a:p>
          <a:p>
            <a:r>
              <a:rPr lang="en-US" dirty="0"/>
              <a:t>Those with “SP 1800” next to them are projects where the draft practice guide is currently published to the NCCoE website.  </a:t>
            </a:r>
          </a:p>
          <a:p>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B40A7D-DE34-4885-81A4-28E1707DAF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8542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current list of NCCoE projects.</a:t>
            </a:r>
          </a:p>
          <a:p>
            <a:r>
              <a:rPr lang="en-US" dirty="0"/>
              <a:t> </a:t>
            </a:r>
          </a:p>
          <a:p>
            <a:r>
              <a:rPr lang="en-US" dirty="0"/>
              <a:t>Those in blue are sector projects addressing an industry-specific concern.</a:t>
            </a:r>
          </a:p>
          <a:p>
            <a:r>
              <a:rPr lang="en-US" dirty="0"/>
              <a:t> </a:t>
            </a:r>
          </a:p>
          <a:p>
            <a:r>
              <a:rPr lang="en-US" dirty="0"/>
              <a:t>Those in black are cross-sector projects which do not address a specific industry concern, but rather can be widely applied regardless of sector.</a:t>
            </a:r>
          </a:p>
          <a:p>
            <a:r>
              <a:rPr lang="en-US" dirty="0"/>
              <a:t> </a:t>
            </a:r>
          </a:p>
          <a:p>
            <a:r>
              <a:rPr lang="en-US" dirty="0"/>
              <a:t>Those with “SP 1800” next to them are projects where the draft practice guide is currently published to the NCCoE website.  </a:t>
            </a:r>
          </a:p>
          <a:p>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B40A7D-DE34-4885-81A4-28E1707DAF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4425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Header Only">
    <p:spTree>
      <p:nvGrpSpPr>
        <p:cNvPr id="1" name=""/>
        <p:cNvGrpSpPr/>
        <p:nvPr/>
      </p:nvGrpSpPr>
      <p:grpSpPr>
        <a:xfrm>
          <a:off x="0" y="0"/>
          <a:ext cx="0" cy="0"/>
          <a:chOff x="0" y="0"/>
          <a:chExt cx="0" cy="0"/>
        </a:xfrm>
      </p:grpSpPr>
      <p:cxnSp>
        <p:nvCxnSpPr>
          <p:cNvPr id="10" name="Straight Connector 9"/>
          <p:cNvCxnSpPr/>
          <p:nvPr userDrawn="1"/>
        </p:nvCxnSpPr>
        <p:spPr>
          <a:xfrm>
            <a:off x="320842" y="6590703"/>
            <a:ext cx="11550316" cy="0"/>
          </a:xfrm>
          <a:prstGeom prst="line">
            <a:avLst/>
          </a:prstGeom>
          <a:ln/>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ctrTitle" hasCustomPrompt="1"/>
          </p:nvPr>
        </p:nvSpPr>
        <p:spPr>
          <a:xfrm>
            <a:off x="641684" y="211744"/>
            <a:ext cx="11229474" cy="553998"/>
          </a:xfrm>
          <a:prstGeom prst="rect">
            <a:avLst/>
          </a:prstGeom>
        </p:spPr>
        <p:txBody>
          <a:bodyPr wrap="square" lIns="0" tIns="0" rIns="0" bIns="0" anchor="t" anchorCtr="0">
            <a:spAutoFit/>
          </a:bodyPr>
          <a:lstStyle>
            <a:lvl1pPr algn="l">
              <a:lnSpc>
                <a:spcPct val="100000"/>
              </a:lnSpc>
              <a:defRPr lang="en-US" sz="3600" b="1" i="0" kern="1200" cap="none" dirty="0" smtClean="0">
                <a:solidFill>
                  <a:schemeClr val="accent2"/>
                </a:solidFill>
                <a:latin typeface="Arial" charset="0"/>
                <a:ea typeface="Arial" charset="0"/>
                <a:cs typeface="Arial" charset="0"/>
              </a:defRPr>
            </a:lvl1pPr>
          </a:lstStyle>
          <a:p>
            <a:r>
              <a:rPr lang="en-US" dirty="0"/>
              <a:t>Click to edit master title style</a:t>
            </a:r>
          </a:p>
        </p:txBody>
      </p:sp>
      <p:sp>
        <p:nvSpPr>
          <p:cNvPr id="12" name="Slide Number Placeholder 6"/>
          <p:cNvSpPr txBox="1">
            <a:spLocks/>
          </p:cNvSpPr>
          <p:nvPr userDrawn="1"/>
        </p:nvSpPr>
        <p:spPr>
          <a:xfrm>
            <a:off x="9038582" y="6590704"/>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A5BD29F-5328-EF44-93D7-CAB07AE04075}" type="slidenum">
              <a:rPr lang="en-US" sz="1000" b="1" smtClean="0">
                <a:solidFill>
                  <a:srgbClr val="4F8CBD"/>
                </a:solidFill>
                <a:latin typeface="Arial" charset="0"/>
                <a:ea typeface="Arial" charset="0"/>
                <a:cs typeface="Arial" charset="0"/>
              </a:rPr>
              <a:pPr algn="r"/>
              <a:t>‹#›</a:t>
            </a:fld>
            <a:endParaRPr lang="en-US" sz="1000" b="1" dirty="0">
              <a:solidFill>
                <a:srgbClr val="4F8CBD"/>
              </a:solidFill>
              <a:latin typeface="Arial" charset="0"/>
              <a:ea typeface="Arial" charset="0"/>
              <a:cs typeface="Arial" charset="0"/>
            </a:endParaRPr>
          </a:p>
        </p:txBody>
      </p:sp>
      <p:sp>
        <p:nvSpPr>
          <p:cNvPr id="7" name="TextBox 6"/>
          <p:cNvSpPr txBox="1"/>
          <p:nvPr userDrawn="1"/>
        </p:nvSpPr>
        <p:spPr>
          <a:xfrm>
            <a:off x="3864498" y="6590703"/>
            <a:ext cx="4494004" cy="246221"/>
          </a:xfrm>
          <a:prstGeom prst="rect">
            <a:avLst/>
          </a:prstGeom>
          <a:noFill/>
        </p:spPr>
        <p:txBody>
          <a:bodyPr wrap="square" rtlCol="0">
            <a:spAutoFit/>
          </a:bodyPr>
          <a:lstStyle/>
          <a:p>
            <a:pPr algn="ctr"/>
            <a:r>
              <a:rPr lang="en-US" sz="1000" b="1" baseline="0" dirty="0">
                <a:solidFill>
                  <a:schemeClr val="accent1"/>
                </a:solidFill>
                <a:latin typeface="Arial" charset="0"/>
                <a:ea typeface="Arial" charset="0"/>
                <a:cs typeface="Arial" charset="0"/>
              </a:rPr>
              <a:t>nccoe.nist.gov</a:t>
            </a:r>
          </a:p>
        </p:txBody>
      </p:sp>
      <p:sp>
        <p:nvSpPr>
          <p:cNvPr id="14" name="TextBox 13"/>
          <p:cNvSpPr txBox="1"/>
          <p:nvPr userDrawn="1"/>
        </p:nvSpPr>
        <p:spPr>
          <a:xfrm>
            <a:off x="325414" y="6587321"/>
            <a:ext cx="4494004" cy="246221"/>
          </a:xfrm>
          <a:prstGeom prst="rect">
            <a:avLst/>
          </a:prstGeom>
          <a:noFill/>
        </p:spPr>
        <p:txBody>
          <a:bodyPr wrap="square" rtlCol="0">
            <a:spAutoFit/>
          </a:bodyPr>
          <a:lstStyle/>
          <a:p>
            <a:pPr algn="l"/>
            <a:r>
              <a:rPr lang="en-US" sz="1000" b="1" baseline="0" dirty="0">
                <a:solidFill>
                  <a:schemeClr val="accent1"/>
                </a:solidFill>
                <a:latin typeface="Arial" charset="0"/>
                <a:ea typeface="Arial" charset="0"/>
                <a:cs typeface="Arial" charset="0"/>
              </a:rPr>
              <a:t>National Cybersecurity Center of Excellence</a:t>
            </a:r>
          </a:p>
        </p:txBody>
      </p:sp>
      <p:sp>
        <p:nvSpPr>
          <p:cNvPr id="16" name="Freeform 5"/>
          <p:cNvSpPr>
            <a:spLocks noChangeAspect="1"/>
          </p:cNvSpPr>
          <p:nvPr userDrawn="1"/>
        </p:nvSpPr>
        <p:spPr bwMode="auto">
          <a:xfrm rot="16200000">
            <a:off x="199780" y="396732"/>
            <a:ext cx="457200" cy="184023"/>
          </a:xfrm>
          <a:custGeom>
            <a:avLst/>
            <a:gdLst>
              <a:gd name="T0" fmla="*/ 62 w 124"/>
              <a:gd name="T1" fmla="*/ 65 h 65"/>
              <a:gd name="T2" fmla="*/ 4 w 124"/>
              <a:gd name="T3" fmla="*/ 15 h 65"/>
              <a:gd name="T4" fmla="*/ 3 w 124"/>
              <a:gd name="T5" fmla="*/ 4 h 65"/>
              <a:gd name="T6" fmla="*/ 14 w 124"/>
              <a:gd name="T7" fmla="*/ 3 h 65"/>
              <a:gd name="T8" fmla="*/ 62 w 124"/>
              <a:gd name="T9" fmla="*/ 44 h 65"/>
              <a:gd name="T10" fmla="*/ 110 w 124"/>
              <a:gd name="T11" fmla="*/ 3 h 65"/>
              <a:gd name="T12" fmla="*/ 122 w 124"/>
              <a:gd name="T13" fmla="*/ 4 h 65"/>
              <a:gd name="T14" fmla="*/ 121 w 124"/>
              <a:gd name="T15" fmla="*/ 15 h 65"/>
              <a:gd name="T16" fmla="*/ 62 w 124"/>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65">
                <a:moveTo>
                  <a:pt x="62" y="65"/>
                </a:moveTo>
                <a:cubicBezTo>
                  <a:pt x="4" y="15"/>
                  <a:pt x="4" y="15"/>
                  <a:pt x="4" y="15"/>
                </a:cubicBezTo>
                <a:cubicBezTo>
                  <a:pt x="1" y="12"/>
                  <a:pt x="0" y="7"/>
                  <a:pt x="3" y="4"/>
                </a:cubicBezTo>
                <a:cubicBezTo>
                  <a:pt x="6" y="1"/>
                  <a:pt x="11" y="0"/>
                  <a:pt x="14" y="3"/>
                </a:cubicBezTo>
                <a:cubicBezTo>
                  <a:pt x="62" y="44"/>
                  <a:pt x="62" y="44"/>
                  <a:pt x="62" y="44"/>
                </a:cubicBezTo>
                <a:cubicBezTo>
                  <a:pt x="110" y="3"/>
                  <a:pt x="110" y="3"/>
                  <a:pt x="110" y="3"/>
                </a:cubicBezTo>
                <a:cubicBezTo>
                  <a:pt x="114" y="0"/>
                  <a:pt x="119" y="1"/>
                  <a:pt x="122" y="4"/>
                </a:cubicBezTo>
                <a:cubicBezTo>
                  <a:pt x="124" y="7"/>
                  <a:pt x="124" y="12"/>
                  <a:pt x="121" y="15"/>
                </a:cubicBezTo>
                <a:lnTo>
                  <a:pt x="62" y="65"/>
                </a:lnTo>
                <a:close/>
              </a:path>
            </a:pathLst>
          </a:custGeom>
          <a:solidFill>
            <a:srgbClr val="4F8CBD"/>
          </a:solidFill>
          <a:ln>
            <a:noFill/>
          </a:ln>
        </p:spPr>
        <p:txBody>
          <a:bodyPr vert="horz" wrap="square" lIns="91440" tIns="45720" rIns="91440" bIns="45720" numCol="1" anchor="t" anchorCtr="0" compatLnSpc="1">
            <a:prstTxWarp prst="textNoShape">
              <a:avLst/>
            </a:prstTxWarp>
          </a:bodyPr>
          <a:lstStyle/>
          <a:p>
            <a:endParaRPr lang="en-US" sz="1800" dirty="0"/>
          </a:p>
        </p:txBody>
      </p:sp>
    </p:spTree>
  </p:cSld>
  <p:clrMapOvr>
    <a:masterClrMapping/>
  </p:clrMapOvr>
  <p:extLst>
    <p:ext uri="{DCECCB84-F9BA-43D5-87BE-67443E8EF086}">
      <p15:sldGuideLst xmlns:p15="http://schemas.microsoft.com/office/powerpoint/2012/main">
        <p15:guide id="1" orient="horz" pos="864">
          <p15:clr>
            <a:srgbClr val="FBAE40"/>
          </p15:clr>
        </p15:guide>
        <p15:guide id="2" pos="4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Content: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cxnSp>
        <p:nvCxnSpPr>
          <p:cNvPr id="7" name="Straight Connector 6"/>
          <p:cNvCxnSpPr/>
          <p:nvPr userDrawn="1"/>
        </p:nvCxnSpPr>
        <p:spPr>
          <a:xfrm>
            <a:off x="320842" y="6590703"/>
            <a:ext cx="11550316" cy="0"/>
          </a:xfrm>
          <a:prstGeom prst="line">
            <a:avLst/>
          </a:prstGeom>
          <a:ln/>
        </p:spPr>
        <p:style>
          <a:lnRef idx="3">
            <a:schemeClr val="accent1"/>
          </a:lnRef>
          <a:fillRef idx="0">
            <a:schemeClr val="accent1"/>
          </a:fillRef>
          <a:effectRef idx="2">
            <a:schemeClr val="accent1"/>
          </a:effectRef>
          <a:fontRef idx="minor">
            <a:schemeClr val="tx1"/>
          </a:fontRef>
        </p:style>
      </p:cxnSp>
      <p:sp>
        <p:nvSpPr>
          <p:cNvPr id="8" name="Slide Number Placeholder 6"/>
          <p:cNvSpPr txBox="1">
            <a:spLocks/>
          </p:cNvSpPr>
          <p:nvPr userDrawn="1"/>
        </p:nvSpPr>
        <p:spPr>
          <a:xfrm>
            <a:off x="9038582" y="6590705"/>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A5BD29F-5328-EF44-93D7-CAB07AE04075}" type="slidenum">
              <a:rPr lang="en-US" sz="1000" b="1" smtClean="0">
                <a:solidFill>
                  <a:srgbClr val="4F8CBD"/>
                </a:solidFill>
                <a:latin typeface="Arial" charset="0"/>
                <a:ea typeface="Arial" charset="0"/>
                <a:cs typeface="Arial" charset="0"/>
              </a:rPr>
              <a:pPr algn="r"/>
              <a:t>‹#›</a:t>
            </a:fld>
            <a:endParaRPr lang="en-US" sz="1000" b="1" dirty="0">
              <a:solidFill>
                <a:srgbClr val="4F8CBD"/>
              </a:solidFill>
              <a:latin typeface="Arial" charset="0"/>
              <a:ea typeface="Arial" charset="0"/>
              <a:cs typeface="Arial" charset="0"/>
            </a:endParaRPr>
          </a:p>
        </p:txBody>
      </p:sp>
      <p:sp>
        <p:nvSpPr>
          <p:cNvPr id="9" name="TextBox 8"/>
          <p:cNvSpPr txBox="1"/>
          <p:nvPr userDrawn="1"/>
        </p:nvSpPr>
        <p:spPr>
          <a:xfrm>
            <a:off x="3864498" y="6590703"/>
            <a:ext cx="4494004" cy="246221"/>
          </a:xfrm>
          <a:prstGeom prst="rect">
            <a:avLst/>
          </a:prstGeom>
          <a:noFill/>
        </p:spPr>
        <p:txBody>
          <a:bodyPr wrap="square" rtlCol="0">
            <a:spAutoFit/>
          </a:bodyPr>
          <a:lstStyle/>
          <a:p>
            <a:pPr algn="ctr"/>
            <a:r>
              <a:rPr lang="en-US" sz="1000" b="1" baseline="0" dirty="0">
                <a:solidFill>
                  <a:schemeClr val="accent1"/>
                </a:solidFill>
                <a:latin typeface="Arial" charset="0"/>
                <a:ea typeface="Arial" charset="0"/>
                <a:cs typeface="Arial" charset="0"/>
              </a:rPr>
              <a:t>nccoe.nist.gov</a:t>
            </a:r>
          </a:p>
        </p:txBody>
      </p:sp>
      <p:sp>
        <p:nvSpPr>
          <p:cNvPr id="10" name="TextBox 9"/>
          <p:cNvSpPr txBox="1"/>
          <p:nvPr userDrawn="1"/>
        </p:nvSpPr>
        <p:spPr>
          <a:xfrm>
            <a:off x="325414" y="6587321"/>
            <a:ext cx="4494004" cy="246221"/>
          </a:xfrm>
          <a:prstGeom prst="rect">
            <a:avLst/>
          </a:prstGeom>
          <a:noFill/>
        </p:spPr>
        <p:txBody>
          <a:bodyPr wrap="square" rtlCol="0">
            <a:spAutoFit/>
          </a:bodyPr>
          <a:lstStyle/>
          <a:p>
            <a:pPr algn="l"/>
            <a:r>
              <a:rPr lang="en-US" sz="1000" b="1" baseline="0" dirty="0">
                <a:solidFill>
                  <a:schemeClr val="accent1"/>
                </a:solidFill>
                <a:latin typeface="Arial" charset="0"/>
                <a:ea typeface="Arial" charset="0"/>
                <a:cs typeface="Arial" charset="0"/>
              </a:rPr>
              <a:t>National Cybersecurity Center of Excellence</a:t>
            </a:r>
          </a:p>
        </p:txBody>
      </p:sp>
      <p:sp>
        <p:nvSpPr>
          <p:cNvPr id="11" name="Freeform 5"/>
          <p:cNvSpPr>
            <a:spLocks noChangeAspect="1"/>
          </p:cNvSpPr>
          <p:nvPr userDrawn="1"/>
        </p:nvSpPr>
        <p:spPr bwMode="auto">
          <a:xfrm rot="16200000">
            <a:off x="199780" y="396733"/>
            <a:ext cx="457200" cy="184023"/>
          </a:xfrm>
          <a:custGeom>
            <a:avLst/>
            <a:gdLst>
              <a:gd name="T0" fmla="*/ 62 w 124"/>
              <a:gd name="T1" fmla="*/ 65 h 65"/>
              <a:gd name="T2" fmla="*/ 4 w 124"/>
              <a:gd name="T3" fmla="*/ 15 h 65"/>
              <a:gd name="T4" fmla="*/ 3 w 124"/>
              <a:gd name="T5" fmla="*/ 4 h 65"/>
              <a:gd name="T6" fmla="*/ 14 w 124"/>
              <a:gd name="T7" fmla="*/ 3 h 65"/>
              <a:gd name="T8" fmla="*/ 62 w 124"/>
              <a:gd name="T9" fmla="*/ 44 h 65"/>
              <a:gd name="T10" fmla="*/ 110 w 124"/>
              <a:gd name="T11" fmla="*/ 3 h 65"/>
              <a:gd name="T12" fmla="*/ 122 w 124"/>
              <a:gd name="T13" fmla="*/ 4 h 65"/>
              <a:gd name="T14" fmla="*/ 121 w 124"/>
              <a:gd name="T15" fmla="*/ 15 h 65"/>
              <a:gd name="T16" fmla="*/ 62 w 124"/>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65">
                <a:moveTo>
                  <a:pt x="62" y="65"/>
                </a:moveTo>
                <a:cubicBezTo>
                  <a:pt x="4" y="15"/>
                  <a:pt x="4" y="15"/>
                  <a:pt x="4" y="15"/>
                </a:cubicBezTo>
                <a:cubicBezTo>
                  <a:pt x="1" y="12"/>
                  <a:pt x="0" y="7"/>
                  <a:pt x="3" y="4"/>
                </a:cubicBezTo>
                <a:cubicBezTo>
                  <a:pt x="6" y="1"/>
                  <a:pt x="11" y="0"/>
                  <a:pt x="14" y="3"/>
                </a:cubicBezTo>
                <a:cubicBezTo>
                  <a:pt x="62" y="44"/>
                  <a:pt x="62" y="44"/>
                  <a:pt x="62" y="44"/>
                </a:cubicBezTo>
                <a:cubicBezTo>
                  <a:pt x="110" y="3"/>
                  <a:pt x="110" y="3"/>
                  <a:pt x="110" y="3"/>
                </a:cubicBezTo>
                <a:cubicBezTo>
                  <a:pt x="114" y="0"/>
                  <a:pt x="119" y="1"/>
                  <a:pt x="122" y="4"/>
                </a:cubicBezTo>
                <a:cubicBezTo>
                  <a:pt x="124" y="7"/>
                  <a:pt x="124" y="12"/>
                  <a:pt x="121" y="15"/>
                </a:cubicBezTo>
                <a:lnTo>
                  <a:pt x="62" y="65"/>
                </a:lnTo>
                <a:close/>
              </a:path>
            </a:pathLst>
          </a:custGeom>
          <a:solidFill>
            <a:srgbClr val="4F8CBD"/>
          </a:solidFill>
          <a:ln>
            <a:noFill/>
          </a:ln>
        </p:spPr>
        <p:txBody>
          <a:bodyPr vert="horz" wrap="square" lIns="91416" tIns="45708" rIns="91416" bIns="45708" numCol="1" anchor="t" anchorCtr="0" compatLnSpc="1">
            <a:prstTxWarp prst="textNoShape">
              <a:avLst/>
            </a:prstTxWarp>
          </a:bodyPr>
          <a:lstStyle/>
          <a:p>
            <a:endParaRPr lang="en-US" sz="1800" dirty="0"/>
          </a:p>
        </p:txBody>
      </p:sp>
      <p:sp>
        <p:nvSpPr>
          <p:cNvPr id="12" name="Text Placeholder 4"/>
          <p:cNvSpPr>
            <a:spLocks noGrp="1"/>
          </p:cNvSpPr>
          <p:nvPr>
            <p:ph type="body" sz="quarter" idx="10"/>
          </p:nvPr>
        </p:nvSpPr>
        <p:spPr>
          <a:xfrm>
            <a:off x="647700" y="1206500"/>
            <a:ext cx="11223458" cy="3416300"/>
          </a:xfrm>
        </p:spPr>
        <p:txBody>
          <a:bodyPr/>
          <a:lstStyle>
            <a:lvl2pPr marL="228543" marR="0" indent="-228543" algn="l" defTabSz="914172" rtl="0" eaLnBrk="1" fontAlgn="auto" latinLnBrk="0" hangingPunct="1">
              <a:lnSpc>
                <a:spcPct val="100000"/>
              </a:lnSpc>
              <a:spcBef>
                <a:spcPts val="800"/>
              </a:spcBef>
              <a:spcAft>
                <a:spcPts val="800"/>
              </a:spcAft>
              <a:buClrTx/>
              <a:buSzTx/>
              <a:buFont typeface="Arial"/>
              <a:buChar char="•"/>
              <a:tabLst/>
              <a:defRPr/>
            </a:lvl2pPr>
            <a:lvl3pPr marL="457086" marR="0" indent="-228543" algn="l" defTabSz="914172" rtl="0" eaLnBrk="1" fontAlgn="auto" latinLnBrk="0" hangingPunct="1">
              <a:lnSpc>
                <a:spcPct val="100000"/>
              </a:lnSpc>
              <a:spcBef>
                <a:spcPts val="800"/>
              </a:spcBef>
              <a:spcAft>
                <a:spcPts val="800"/>
              </a:spcAft>
              <a:buClrTx/>
              <a:buSzTx/>
              <a:buFont typeface="Wingdings" charset="2"/>
              <a:buChar char="§"/>
              <a:tabLst/>
              <a:defRPr/>
            </a:lvl3pPr>
            <a:lvl4pPr marL="685629" marR="0" indent="-228543" algn="l" defTabSz="914172" rtl="0" eaLnBrk="1" fontAlgn="auto" latinLnBrk="0" hangingPunct="1">
              <a:lnSpc>
                <a:spcPct val="100000"/>
              </a:lnSpc>
              <a:spcBef>
                <a:spcPts val="800"/>
              </a:spcBef>
              <a:spcAft>
                <a:spcPts val="800"/>
              </a:spcAft>
              <a:buClrTx/>
              <a:buSzTx/>
              <a:buFont typeface=".AppleSystemUIFont" charset="-120"/>
              <a:buChar char="-"/>
              <a:tabLst/>
              <a:defRPr/>
            </a:lvl4pPr>
            <a:lvl5pPr marL="914172" marR="0" indent="-228543" algn="l" defTabSz="914172" rtl="0" eaLnBrk="1" fontAlgn="auto" latinLnBrk="0" hangingPunct="1">
              <a:lnSpc>
                <a:spcPct val="100000"/>
              </a:lnSpc>
              <a:spcBef>
                <a:spcPts val="800"/>
              </a:spcBef>
              <a:spcAft>
                <a:spcPts val="800"/>
              </a:spcAft>
              <a:buClrTx/>
              <a:buSzTx/>
              <a:buFont typeface=".AppleSystemUIFont" charset="-120"/>
              <a:buChar char="-"/>
              <a:tabLst/>
              <a:defRPr/>
            </a:lvl5pPr>
          </a:lstStyle>
          <a:p>
            <a:pPr lvl="0"/>
            <a:r>
              <a:rPr lang="en-US" dirty="0"/>
              <a:t>Click to edit Master text styles</a:t>
            </a:r>
          </a:p>
          <a:p>
            <a:pPr marL="228543" marR="0" lvl="1" indent="-228543" algn="l" defTabSz="914172" rtl="0" eaLnBrk="1" fontAlgn="auto" latinLnBrk="0" hangingPunct="1">
              <a:lnSpc>
                <a:spcPct val="100000"/>
              </a:lnSpc>
              <a:spcBef>
                <a:spcPts val="800"/>
              </a:spcBef>
              <a:spcAft>
                <a:spcPts val="800"/>
              </a:spcAft>
              <a:buClrTx/>
              <a:buSzTx/>
              <a:buFont typeface="Arial"/>
              <a:buChar char="•"/>
              <a:tabLst/>
              <a:defRPr/>
            </a:pPr>
            <a:r>
              <a:rPr kumimoji="0" lang="en-US" sz="2200" b="0" i="0" u="none" strike="noStrike" kern="1200" cap="none" spc="0" normalizeH="0" baseline="0" noProof="0" dirty="0">
                <a:ln>
                  <a:noFill/>
                </a:ln>
                <a:solidFill>
                  <a:srgbClr val="000000"/>
                </a:solidFill>
                <a:effectLst/>
                <a:uLnTx/>
                <a:uFillTx/>
                <a:latin typeface="+mn-lt"/>
                <a:ea typeface="+mn-ea"/>
                <a:cs typeface="+mn-cs"/>
              </a:rPr>
              <a:t>Second level</a:t>
            </a:r>
          </a:p>
          <a:p>
            <a:pPr marL="457086" marR="0" lvl="2" indent="-228543" algn="l" defTabSz="914172" rtl="0" eaLnBrk="1" fontAlgn="auto" latinLnBrk="0" hangingPunct="1">
              <a:lnSpc>
                <a:spcPct val="100000"/>
              </a:lnSpc>
              <a:spcBef>
                <a:spcPts val="800"/>
              </a:spcBef>
              <a:spcAft>
                <a:spcPts val="800"/>
              </a:spcAft>
              <a:buClrTx/>
              <a:buSzTx/>
              <a:buFont typeface="Wingdings" charset="2"/>
              <a:buChar char="§"/>
              <a:tabLst/>
              <a:defRPr/>
            </a:pPr>
            <a:r>
              <a:rPr kumimoji="0" lang="en-US" sz="2000" b="0" i="0" u="none" strike="noStrike" kern="1200" cap="none" spc="0" normalizeH="0" baseline="0" noProof="0" dirty="0">
                <a:ln>
                  <a:noFill/>
                </a:ln>
                <a:solidFill>
                  <a:srgbClr val="000000"/>
                </a:solidFill>
                <a:effectLst/>
                <a:uLnTx/>
                <a:uFillTx/>
                <a:latin typeface="+mn-lt"/>
                <a:ea typeface="+mn-ea"/>
                <a:cs typeface="+mn-cs"/>
              </a:rPr>
              <a:t>Third level</a:t>
            </a:r>
          </a:p>
          <a:p>
            <a:pPr marL="685629" marR="0" lvl="3" indent="-228543" algn="l" defTabSz="914172" rtl="0" eaLnBrk="1" fontAlgn="auto" latinLnBrk="0" hangingPunct="1">
              <a:lnSpc>
                <a:spcPct val="100000"/>
              </a:lnSpc>
              <a:spcBef>
                <a:spcPts val="800"/>
              </a:spcBef>
              <a:spcAft>
                <a:spcPts val="800"/>
              </a:spcAft>
              <a:buClrTx/>
              <a:buSzTx/>
              <a:buFont typeface=".AppleSystemUIFont" charset="-120"/>
              <a:buChar char="-"/>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Fourth level</a:t>
            </a:r>
          </a:p>
          <a:p>
            <a:pPr marL="914172" marR="0" lvl="4" indent="-228543" algn="l" defTabSz="914172" rtl="0" eaLnBrk="1" fontAlgn="auto" latinLnBrk="0" hangingPunct="1">
              <a:lnSpc>
                <a:spcPct val="100000"/>
              </a:lnSpc>
              <a:spcBef>
                <a:spcPts val="800"/>
              </a:spcBef>
              <a:spcAft>
                <a:spcPts val="800"/>
              </a:spcAft>
              <a:buClrTx/>
              <a:buSzTx/>
              <a:buFont typeface=".AppleSystemUIFont" charset="-120"/>
              <a:buChar char="-"/>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Fifth level</a:t>
            </a:r>
          </a:p>
        </p:txBody>
      </p:sp>
    </p:spTree>
    <p:extLst>
      <p:ext uri="{BB962C8B-B14F-4D97-AF65-F5344CB8AC3E}">
        <p14:creationId xmlns:p14="http://schemas.microsoft.com/office/powerpoint/2010/main" val="398078214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ntent: Paragraphs">
    <p:spTree>
      <p:nvGrpSpPr>
        <p:cNvPr id="1" name=""/>
        <p:cNvGrpSpPr/>
        <p:nvPr/>
      </p:nvGrpSpPr>
      <p:grpSpPr>
        <a:xfrm>
          <a:off x="0" y="0"/>
          <a:ext cx="0" cy="0"/>
          <a:chOff x="0" y="0"/>
          <a:chExt cx="0" cy="0"/>
        </a:xfrm>
      </p:grpSpPr>
      <p:cxnSp>
        <p:nvCxnSpPr>
          <p:cNvPr id="10" name="Straight Connector 9"/>
          <p:cNvCxnSpPr/>
          <p:nvPr userDrawn="1"/>
        </p:nvCxnSpPr>
        <p:spPr>
          <a:xfrm>
            <a:off x="320842" y="6590703"/>
            <a:ext cx="11550316" cy="0"/>
          </a:xfrm>
          <a:prstGeom prst="line">
            <a:avLst/>
          </a:prstGeom>
          <a:ln/>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ctrTitle" hasCustomPrompt="1"/>
          </p:nvPr>
        </p:nvSpPr>
        <p:spPr>
          <a:xfrm>
            <a:off x="641684" y="211744"/>
            <a:ext cx="11229474" cy="553998"/>
          </a:xfrm>
          <a:prstGeom prst="rect">
            <a:avLst/>
          </a:prstGeom>
        </p:spPr>
        <p:txBody>
          <a:bodyPr wrap="square" lIns="0" tIns="0" rIns="0" bIns="0" anchor="t" anchorCtr="0">
            <a:spAutoFit/>
          </a:bodyPr>
          <a:lstStyle>
            <a:lvl1pPr algn="l">
              <a:lnSpc>
                <a:spcPct val="100000"/>
              </a:lnSpc>
              <a:defRPr lang="en-US" sz="3600" b="1" i="0" kern="1200" cap="none" dirty="0" smtClean="0">
                <a:solidFill>
                  <a:schemeClr val="accent2"/>
                </a:solidFill>
                <a:latin typeface="Arial" charset="0"/>
                <a:ea typeface="Arial" charset="0"/>
                <a:cs typeface="Arial" charset="0"/>
              </a:defRPr>
            </a:lvl1pPr>
          </a:lstStyle>
          <a:p>
            <a:r>
              <a:rPr lang="en-US" dirty="0"/>
              <a:t>Click to edit master title style</a:t>
            </a:r>
          </a:p>
        </p:txBody>
      </p:sp>
      <p:sp>
        <p:nvSpPr>
          <p:cNvPr id="12" name="Slide Number Placeholder 6"/>
          <p:cNvSpPr txBox="1">
            <a:spLocks/>
          </p:cNvSpPr>
          <p:nvPr userDrawn="1"/>
        </p:nvSpPr>
        <p:spPr>
          <a:xfrm>
            <a:off x="9038582" y="6590704"/>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A5BD29F-5328-EF44-93D7-CAB07AE04075}" type="slidenum">
              <a:rPr lang="en-US" sz="1000" b="1" smtClean="0">
                <a:solidFill>
                  <a:srgbClr val="4F8CBD"/>
                </a:solidFill>
                <a:latin typeface="Arial" charset="0"/>
                <a:ea typeface="Arial" charset="0"/>
                <a:cs typeface="Arial" charset="0"/>
              </a:rPr>
              <a:pPr algn="r"/>
              <a:t>‹#›</a:t>
            </a:fld>
            <a:endParaRPr lang="en-US" sz="1000" b="1" dirty="0">
              <a:solidFill>
                <a:srgbClr val="4F8CBD"/>
              </a:solidFill>
              <a:latin typeface="Arial" charset="0"/>
              <a:ea typeface="Arial" charset="0"/>
              <a:cs typeface="Arial" charset="0"/>
            </a:endParaRPr>
          </a:p>
        </p:txBody>
      </p:sp>
      <p:sp>
        <p:nvSpPr>
          <p:cNvPr id="7" name="TextBox 6"/>
          <p:cNvSpPr txBox="1"/>
          <p:nvPr userDrawn="1"/>
        </p:nvSpPr>
        <p:spPr>
          <a:xfrm>
            <a:off x="3864498" y="6590703"/>
            <a:ext cx="4494004" cy="246221"/>
          </a:xfrm>
          <a:prstGeom prst="rect">
            <a:avLst/>
          </a:prstGeom>
          <a:noFill/>
        </p:spPr>
        <p:txBody>
          <a:bodyPr wrap="square" rtlCol="0">
            <a:spAutoFit/>
          </a:bodyPr>
          <a:lstStyle/>
          <a:p>
            <a:pPr algn="ctr"/>
            <a:r>
              <a:rPr lang="en-US" sz="1000" b="1" baseline="0" dirty="0">
                <a:solidFill>
                  <a:schemeClr val="accent1"/>
                </a:solidFill>
                <a:latin typeface="Arial" charset="0"/>
                <a:ea typeface="Arial" charset="0"/>
                <a:cs typeface="Arial" charset="0"/>
              </a:rPr>
              <a:t>nccoe.nist.gov</a:t>
            </a:r>
          </a:p>
        </p:txBody>
      </p:sp>
      <p:sp>
        <p:nvSpPr>
          <p:cNvPr id="14" name="TextBox 13"/>
          <p:cNvSpPr txBox="1"/>
          <p:nvPr userDrawn="1"/>
        </p:nvSpPr>
        <p:spPr>
          <a:xfrm>
            <a:off x="325414" y="6587321"/>
            <a:ext cx="4494004" cy="246221"/>
          </a:xfrm>
          <a:prstGeom prst="rect">
            <a:avLst/>
          </a:prstGeom>
          <a:noFill/>
        </p:spPr>
        <p:txBody>
          <a:bodyPr wrap="square" rtlCol="0">
            <a:spAutoFit/>
          </a:bodyPr>
          <a:lstStyle/>
          <a:p>
            <a:pPr algn="l"/>
            <a:r>
              <a:rPr lang="en-US" sz="1000" b="1" baseline="0" dirty="0">
                <a:solidFill>
                  <a:schemeClr val="accent1"/>
                </a:solidFill>
                <a:latin typeface="Arial" charset="0"/>
                <a:ea typeface="Arial" charset="0"/>
                <a:cs typeface="Arial" charset="0"/>
              </a:rPr>
              <a:t>National Cybersecurity Center of Excellence</a:t>
            </a:r>
          </a:p>
        </p:txBody>
      </p:sp>
      <p:sp>
        <p:nvSpPr>
          <p:cNvPr id="16" name="Freeform 5"/>
          <p:cNvSpPr>
            <a:spLocks noChangeAspect="1"/>
          </p:cNvSpPr>
          <p:nvPr userDrawn="1"/>
        </p:nvSpPr>
        <p:spPr bwMode="auto">
          <a:xfrm rot="16200000">
            <a:off x="199780" y="396732"/>
            <a:ext cx="457200" cy="184023"/>
          </a:xfrm>
          <a:custGeom>
            <a:avLst/>
            <a:gdLst>
              <a:gd name="T0" fmla="*/ 62 w 124"/>
              <a:gd name="T1" fmla="*/ 65 h 65"/>
              <a:gd name="T2" fmla="*/ 4 w 124"/>
              <a:gd name="T3" fmla="*/ 15 h 65"/>
              <a:gd name="T4" fmla="*/ 3 w 124"/>
              <a:gd name="T5" fmla="*/ 4 h 65"/>
              <a:gd name="T6" fmla="*/ 14 w 124"/>
              <a:gd name="T7" fmla="*/ 3 h 65"/>
              <a:gd name="T8" fmla="*/ 62 w 124"/>
              <a:gd name="T9" fmla="*/ 44 h 65"/>
              <a:gd name="T10" fmla="*/ 110 w 124"/>
              <a:gd name="T11" fmla="*/ 3 h 65"/>
              <a:gd name="T12" fmla="*/ 122 w 124"/>
              <a:gd name="T13" fmla="*/ 4 h 65"/>
              <a:gd name="T14" fmla="*/ 121 w 124"/>
              <a:gd name="T15" fmla="*/ 15 h 65"/>
              <a:gd name="T16" fmla="*/ 62 w 124"/>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65">
                <a:moveTo>
                  <a:pt x="62" y="65"/>
                </a:moveTo>
                <a:cubicBezTo>
                  <a:pt x="4" y="15"/>
                  <a:pt x="4" y="15"/>
                  <a:pt x="4" y="15"/>
                </a:cubicBezTo>
                <a:cubicBezTo>
                  <a:pt x="1" y="12"/>
                  <a:pt x="0" y="7"/>
                  <a:pt x="3" y="4"/>
                </a:cubicBezTo>
                <a:cubicBezTo>
                  <a:pt x="6" y="1"/>
                  <a:pt x="11" y="0"/>
                  <a:pt x="14" y="3"/>
                </a:cubicBezTo>
                <a:cubicBezTo>
                  <a:pt x="62" y="44"/>
                  <a:pt x="62" y="44"/>
                  <a:pt x="62" y="44"/>
                </a:cubicBezTo>
                <a:cubicBezTo>
                  <a:pt x="110" y="3"/>
                  <a:pt x="110" y="3"/>
                  <a:pt x="110" y="3"/>
                </a:cubicBezTo>
                <a:cubicBezTo>
                  <a:pt x="114" y="0"/>
                  <a:pt x="119" y="1"/>
                  <a:pt x="122" y="4"/>
                </a:cubicBezTo>
                <a:cubicBezTo>
                  <a:pt x="124" y="7"/>
                  <a:pt x="124" y="12"/>
                  <a:pt x="121" y="15"/>
                </a:cubicBezTo>
                <a:lnTo>
                  <a:pt x="62" y="65"/>
                </a:lnTo>
                <a:close/>
              </a:path>
            </a:pathLst>
          </a:custGeom>
          <a:solidFill>
            <a:srgbClr val="4F8CBD"/>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5" name="Text Placeholder 4"/>
          <p:cNvSpPr>
            <a:spLocks noGrp="1"/>
          </p:cNvSpPr>
          <p:nvPr>
            <p:ph type="body" sz="quarter" idx="10"/>
          </p:nvPr>
        </p:nvSpPr>
        <p:spPr>
          <a:xfrm>
            <a:off x="647700" y="1206500"/>
            <a:ext cx="11223458" cy="3416300"/>
          </a:xfrm>
        </p:spPr>
        <p:txBody>
          <a:bodyPr/>
          <a:lstStyle>
            <a:lvl2pPr marL="0" indent="0">
              <a:buNone/>
              <a:defRPr/>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00147959"/>
      </p:ext>
    </p:extLst>
  </p:cSld>
  <p:clrMapOvr>
    <a:masterClrMapping/>
  </p:clrMapOvr>
  <p:extLst>
    <p:ext uri="{DCECCB84-F9BA-43D5-87BE-67443E8EF086}">
      <p15:sldGuideLst xmlns:p15="http://schemas.microsoft.com/office/powerpoint/2012/main">
        <p15:guide id="1" orient="horz" pos="384" userDrawn="1">
          <p15:clr>
            <a:srgbClr val="FBAE40"/>
          </p15:clr>
        </p15:guide>
        <p15:guide id="2" pos="4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a:xfrm>
            <a:off x="558800" y="1152525"/>
            <a:ext cx="10515600" cy="2343206"/>
          </a:xfrm>
        </p:spPr>
        <p:txBody>
          <a:bodyPr>
            <a:spAutoFit/>
          </a:bodyPr>
          <a:lstStyle>
            <a:lvl3pPr marL="457200" indent="-228600">
              <a:buFont typeface="Wingdings" charset="2"/>
              <a:buChar char="§"/>
              <a:defRPr/>
            </a:lvl3pPr>
            <a:lvl4pPr marL="685800" indent="-228600">
              <a:buFont typeface=".AppleSystemUIFont" charset="-120"/>
              <a:buChar char="-"/>
              <a:defRPr/>
            </a:lvl4pPr>
            <a:lvl5pPr marL="914400" indent="-228600">
              <a:buFont typeface=".AppleSystemUIFont" charset="-12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a:off x="320842" y="6590703"/>
            <a:ext cx="11550316" cy="0"/>
          </a:xfrm>
          <a:prstGeom prst="line">
            <a:avLst/>
          </a:prstGeom>
          <a:ln/>
        </p:spPr>
        <p:style>
          <a:lnRef idx="3">
            <a:schemeClr val="accent1"/>
          </a:lnRef>
          <a:fillRef idx="0">
            <a:schemeClr val="accent1"/>
          </a:fillRef>
          <a:effectRef idx="2">
            <a:schemeClr val="accent1"/>
          </a:effectRef>
          <a:fontRef idx="minor">
            <a:schemeClr val="tx1"/>
          </a:fontRef>
        </p:style>
      </p:cxnSp>
      <p:sp>
        <p:nvSpPr>
          <p:cNvPr id="8" name="Slide Number Placeholder 6"/>
          <p:cNvSpPr txBox="1">
            <a:spLocks/>
          </p:cNvSpPr>
          <p:nvPr userDrawn="1"/>
        </p:nvSpPr>
        <p:spPr>
          <a:xfrm>
            <a:off x="9038582" y="6590704"/>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A5BD29F-5328-EF44-93D7-CAB07AE04075}" type="slidenum">
              <a:rPr lang="en-US" sz="1000" b="1" smtClean="0">
                <a:solidFill>
                  <a:srgbClr val="4F8CBD"/>
                </a:solidFill>
                <a:latin typeface="Arial" charset="0"/>
                <a:ea typeface="Arial" charset="0"/>
                <a:cs typeface="Arial" charset="0"/>
              </a:rPr>
              <a:pPr algn="r"/>
              <a:t>‹#›</a:t>
            </a:fld>
            <a:endParaRPr lang="en-US" sz="1000" b="1" dirty="0">
              <a:solidFill>
                <a:srgbClr val="4F8CBD"/>
              </a:solidFill>
              <a:latin typeface="Arial" charset="0"/>
              <a:ea typeface="Arial" charset="0"/>
              <a:cs typeface="Arial" charset="0"/>
            </a:endParaRPr>
          </a:p>
        </p:txBody>
      </p:sp>
      <p:sp>
        <p:nvSpPr>
          <p:cNvPr id="9" name="TextBox 8"/>
          <p:cNvSpPr txBox="1"/>
          <p:nvPr userDrawn="1"/>
        </p:nvSpPr>
        <p:spPr>
          <a:xfrm>
            <a:off x="3864498" y="6590703"/>
            <a:ext cx="4494004" cy="246221"/>
          </a:xfrm>
          <a:prstGeom prst="rect">
            <a:avLst/>
          </a:prstGeom>
          <a:noFill/>
        </p:spPr>
        <p:txBody>
          <a:bodyPr wrap="square" rtlCol="0">
            <a:spAutoFit/>
          </a:bodyPr>
          <a:lstStyle/>
          <a:p>
            <a:pPr algn="ctr"/>
            <a:r>
              <a:rPr lang="en-US" sz="1000" b="1" baseline="0" dirty="0">
                <a:solidFill>
                  <a:schemeClr val="accent1"/>
                </a:solidFill>
                <a:latin typeface="Arial" charset="0"/>
                <a:ea typeface="Arial" charset="0"/>
                <a:cs typeface="Arial" charset="0"/>
              </a:rPr>
              <a:t>nccoe.nist.gov</a:t>
            </a:r>
          </a:p>
        </p:txBody>
      </p:sp>
      <p:sp>
        <p:nvSpPr>
          <p:cNvPr id="10" name="TextBox 9"/>
          <p:cNvSpPr txBox="1"/>
          <p:nvPr userDrawn="1"/>
        </p:nvSpPr>
        <p:spPr>
          <a:xfrm>
            <a:off x="325414" y="6587321"/>
            <a:ext cx="4494004" cy="246221"/>
          </a:xfrm>
          <a:prstGeom prst="rect">
            <a:avLst/>
          </a:prstGeom>
          <a:noFill/>
        </p:spPr>
        <p:txBody>
          <a:bodyPr wrap="square" rtlCol="0">
            <a:spAutoFit/>
          </a:bodyPr>
          <a:lstStyle/>
          <a:p>
            <a:pPr algn="l"/>
            <a:r>
              <a:rPr lang="en-US" sz="1000" b="1" baseline="0" dirty="0">
                <a:solidFill>
                  <a:schemeClr val="accent1"/>
                </a:solidFill>
                <a:latin typeface="Arial" charset="0"/>
                <a:ea typeface="Arial" charset="0"/>
                <a:cs typeface="Arial" charset="0"/>
              </a:rPr>
              <a:t>National Cybersecurity Center of Excellence</a:t>
            </a:r>
          </a:p>
        </p:txBody>
      </p:sp>
      <p:sp>
        <p:nvSpPr>
          <p:cNvPr id="11" name="Freeform 5"/>
          <p:cNvSpPr>
            <a:spLocks noChangeAspect="1"/>
          </p:cNvSpPr>
          <p:nvPr userDrawn="1"/>
        </p:nvSpPr>
        <p:spPr bwMode="auto">
          <a:xfrm rot="16200000">
            <a:off x="199780" y="396732"/>
            <a:ext cx="457200" cy="184023"/>
          </a:xfrm>
          <a:custGeom>
            <a:avLst/>
            <a:gdLst>
              <a:gd name="T0" fmla="*/ 62 w 124"/>
              <a:gd name="T1" fmla="*/ 65 h 65"/>
              <a:gd name="T2" fmla="*/ 4 w 124"/>
              <a:gd name="T3" fmla="*/ 15 h 65"/>
              <a:gd name="T4" fmla="*/ 3 w 124"/>
              <a:gd name="T5" fmla="*/ 4 h 65"/>
              <a:gd name="T6" fmla="*/ 14 w 124"/>
              <a:gd name="T7" fmla="*/ 3 h 65"/>
              <a:gd name="T8" fmla="*/ 62 w 124"/>
              <a:gd name="T9" fmla="*/ 44 h 65"/>
              <a:gd name="T10" fmla="*/ 110 w 124"/>
              <a:gd name="T11" fmla="*/ 3 h 65"/>
              <a:gd name="T12" fmla="*/ 122 w 124"/>
              <a:gd name="T13" fmla="*/ 4 h 65"/>
              <a:gd name="T14" fmla="*/ 121 w 124"/>
              <a:gd name="T15" fmla="*/ 15 h 65"/>
              <a:gd name="T16" fmla="*/ 62 w 124"/>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65">
                <a:moveTo>
                  <a:pt x="62" y="65"/>
                </a:moveTo>
                <a:cubicBezTo>
                  <a:pt x="4" y="15"/>
                  <a:pt x="4" y="15"/>
                  <a:pt x="4" y="15"/>
                </a:cubicBezTo>
                <a:cubicBezTo>
                  <a:pt x="1" y="12"/>
                  <a:pt x="0" y="7"/>
                  <a:pt x="3" y="4"/>
                </a:cubicBezTo>
                <a:cubicBezTo>
                  <a:pt x="6" y="1"/>
                  <a:pt x="11" y="0"/>
                  <a:pt x="14" y="3"/>
                </a:cubicBezTo>
                <a:cubicBezTo>
                  <a:pt x="62" y="44"/>
                  <a:pt x="62" y="44"/>
                  <a:pt x="62" y="44"/>
                </a:cubicBezTo>
                <a:cubicBezTo>
                  <a:pt x="110" y="3"/>
                  <a:pt x="110" y="3"/>
                  <a:pt x="110" y="3"/>
                </a:cubicBezTo>
                <a:cubicBezTo>
                  <a:pt x="114" y="0"/>
                  <a:pt x="119" y="1"/>
                  <a:pt x="122" y="4"/>
                </a:cubicBezTo>
                <a:cubicBezTo>
                  <a:pt x="124" y="7"/>
                  <a:pt x="124" y="12"/>
                  <a:pt x="121" y="15"/>
                </a:cubicBezTo>
                <a:lnTo>
                  <a:pt x="62" y="65"/>
                </a:lnTo>
                <a:close/>
              </a:path>
            </a:pathLst>
          </a:custGeom>
          <a:solidFill>
            <a:srgbClr val="4F8CBD"/>
          </a:solidFill>
          <a:ln>
            <a:noFill/>
          </a:ln>
        </p:spPr>
        <p:txBody>
          <a:bodyPr vert="horz" wrap="square" lIns="91440" tIns="45720" rIns="91440" bIns="45720" numCol="1" anchor="t" anchorCtr="0" compatLnSpc="1">
            <a:prstTxWarp prst="textNoShape">
              <a:avLst/>
            </a:prstTxWarp>
          </a:bodyPr>
          <a:lstStyle/>
          <a:p>
            <a:endParaRPr lang="en-US" sz="1800" dirty="0"/>
          </a:p>
        </p:txBody>
      </p:sp>
    </p:spTree>
    <p:extLst>
      <p:ext uri="{BB962C8B-B14F-4D97-AF65-F5344CB8AC3E}">
        <p14:creationId xmlns:p14="http://schemas.microsoft.com/office/powerpoint/2010/main" val="923859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Question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3102" y="78338"/>
            <a:ext cx="2830906" cy="82081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78010" y="4994530"/>
            <a:ext cx="802305" cy="801740"/>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25267" y="4966432"/>
            <a:ext cx="1082120" cy="857936"/>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51568" y="5037631"/>
            <a:ext cx="355600" cy="715538"/>
          </a:xfrm>
          <a:prstGeom prst="rect">
            <a:avLst/>
          </a:prstGeom>
        </p:spPr>
      </p:pic>
      <p:sp>
        <p:nvSpPr>
          <p:cNvPr id="8" name="Rectangle 7"/>
          <p:cNvSpPr/>
          <p:nvPr userDrawn="1"/>
        </p:nvSpPr>
        <p:spPr>
          <a:xfrm>
            <a:off x="5222918" y="5849736"/>
            <a:ext cx="1612900" cy="369332"/>
          </a:xfrm>
          <a:prstGeom prst="rect">
            <a:avLst/>
          </a:prstGeom>
        </p:spPr>
        <p:txBody>
          <a:bodyPr wrap="square">
            <a:spAutoFit/>
          </a:bodyPr>
          <a:lstStyle/>
          <a:p>
            <a:pPr algn="ctr"/>
            <a:r>
              <a:rPr lang="en-US" b="1" kern="0" dirty="0">
                <a:solidFill>
                  <a:srgbClr val="4F8CBD"/>
                </a:solidFill>
              </a:rPr>
              <a:t>301-975-0200</a:t>
            </a:r>
          </a:p>
        </p:txBody>
      </p:sp>
      <p:sp>
        <p:nvSpPr>
          <p:cNvPr id="9" name="Rectangle 8"/>
          <p:cNvSpPr/>
          <p:nvPr userDrawn="1"/>
        </p:nvSpPr>
        <p:spPr>
          <a:xfrm>
            <a:off x="1836752" y="5849736"/>
            <a:ext cx="2459150" cy="369332"/>
          </a:xfrm>
          <a:prstGeom prst="rect">
            <a:avLst/>
          </a:prstGeom>
        </p:spPr>
        <p:txBody>
          <a:bodyPr wrap="square">
            <a:spAutoFit/>
          </a:bodyPr>
          <a:lstStyle/>
          <a:p>
            <a:pPr algn="ctr"/>
            <a:r>
              <a:rPr lang="en-US" b="1" kern="0" dirty="0">
                <a:solidFill>
                  <a:srgbClr val="4F8CBD"/>
                </a:solidFill>
              </a:rPr>
              <a:t>http://nccoe.nist.gov</a:t>
            </a:r>
          </a:p>
        </p:txBody>
      </p:sp>
      <p:sp>
        <p:nvSpPr>
          <p:cNvPr id="11" name="Title 1"/>
          <p:cNvSpPr>
            <a:spLocks noGrp="1"/>
          </p:cNvSpPr>
          <p:nvPr>
            <p:ph type="ctrTitle" hasCustomPrompt="1"/>
          </p:nvPr>
        </p:nvSpPr>
        <p:spPr>
          <a:xfrm>
            <a:off x="641684" y="211744"/>
            <a:ext cx="11229474" cy="553998"/>
          </a:xfrm>
          <a:prstGeom prst="rect">
            <a:avLst/>
          </a:prstGeom>
        </p:spPr>
        <p:txBody>
          <a:bodyPr wrap="square" lIns="0" tIns="0" rIns="0" bIns="0" anchor="t" anchorCtr="0">
            <a:spAutoFit/>
          </a:bodyPr>
          <a:lstStyle>
            <a:lvl1pPr algn="l">
              <a:lnSpc>
                <a:spcPct val="100000"/>
              </a:lnSpc>
              <a:defRPr lang="en-US" sz="3600" b="1" i="0" kern="1200" cap="none" dirty="0" smtClean="0">
                <a:solidFill>
                  <a:schemeClr val="accent2"/>
                </a:solidFill>
                <a:latin typeface="Arial" charset="0"/>
                <a:ea typeface="Arial" charset="0"/>
                <a:cs typeface="Arial" charset="0"/>
              </a:defRPr>
            </a:lvl1pPr>
          </a:lstStyle>
          <a:p>
            <a:r>
              <a:rPr lang="en-US" dirty="0"/>
              <a:t>Questions?</a:t>
            </a:r>
          </a:p>
        </p:txBody>
      </p:sp>
      <p:sp>
        <p:nvSpPr>
          <p:cNvPr id="12" name="Freeform 5"/>
          <p:cNvSpPr>
            <a:spLocks noChangeAspect="1"/>
          </p:cNvSpPr>
          <p:nvPr userDrawn="1"/>
        </p:nvSpPr>
        <p:spPr bwMode="auto">
          <a:xfrm rot="16200000">
            <a:off x="199780" y="396732"/>
            <a:ext cx="457200" cy="184023"/>
          </a:xfrm>
          <a:custGeom>
            <a:avLst/>
            <a:gdLst>
              <a:gd name="T0" fmla="*/ 62 w 124"/>
              <a:gd name="T1" fmla="*/ 65 h 65"/>
              <a:gd name="T2" fmla="*/ 4 w 124"/>
              <a:gd name="T3" fmla="*/ 15 h 65"/>
              <a:gd name="T4" fmla="*/ 3 w 124"/>
              <a:gd name="T5" fmla="*/ 4 h 65"/>
              <a:gd name="T6" fmla="*/ 14 w 124"/>
              <a:gd name="T7" fmla="*/ 3 h 65"/>
              <a:gd name="T8" fmla="*/ 62 w 124"/>
              <a:gd name="T9" fmla="*/ 44 h 65"/>
              <a:gd name="T10" fmla="*/ 110 w 124"/>
              <a:gd name="T11" fmla="*/ 3 h 65"/>
              <a:gd name="T12" fmla="*/ 122 w 124"/>
              <a:gd name="T13" fmla="*/ 4 h 65"/>
              <a:gd name="T14" fmla="*/ 121 w 124"/>
              <a:gd name="T15" fmla="*/ 15 h 65"/>
              <a:gd name="T16" fmla="*/ 62 w 124"/>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65">
                <a:moveTo>
                  <a:pt x="62" y="65"/>
                </a:moveTo>
                <a:cubicBezTo>
                  <a:pt x="4" y="15"/>
                  <a:pt x="4" y="15"/>
                  <a:pt x="4" y="15"/>
                </a:cubicBezTo>
                <a:cubicBezTo>
                  <a:pt x="1" y="12"/>
                  <a:pt x="0" y="7"/>
                  <a:pt x="3" y="4"/>
                </a:cubicBezTo>
                <a:cubicBezTo>
                  <a:pt x="6" y="1"/>
                  <a:pt x="11" y="0"/>
                  <a:pt x="14" y="3"/>
                </a:cubicBezTo>
                <a:cubicBezTo>
                  <a:pt x="62" y="44"/>
                  <a:pt x="62" y="44"/>
                  <a:pt x="62" y="44"/>
                </a:cubicBezTo>
                <a:cubicBezTo>
                  <a:pt x="110" y="3"/>
                  <a:pt x="110" y="3"/>
                  <a:pt x="110" y="3"/>
                </a:cubicBezTo>
                <a:cubicBezTo>
                  <a:pt x="114" y="0"/>
                  <a:pt x="119" y="1"/>
                  <a:pt x="122" y="4"/>
                </a:cubicBezTo>
                <a:cubicBezTo>
                  <a:pt x="124" y="7"/>
                  <a:pt x="124" y="12"/>
                  <a:pt x="121" y="15"/>
                </a:cubicBezTo>
                <a:lnTo>
                  <a:pt x="62" y="65"/>
                </a:lnTo>
                <a:close/>
              </a:path>
            </a:pathLst>
          </a:custGeom>
          <a:solidFill>
            <a:srgbClr val="4F8CBD"/>
          </a:solidFill>
          <a:ln>
            <a:noFill/>
          </a:ln>
        </p:spPr>
        <p:txBody>
          <a:bodyPr vert="horz" wrap="square" lIns="91440" tIns="45720" rIns="91440" bIns="45720" numCol="1" anchor="t" anchorCtr="0" compatLnSpc="1">
            <a:prstTxWarp prst="textNoShape">
              <a:avLst/>
            </a:prstTxWarp>
          </a:bodyPr>
          <a:lstStyle/>
          <a:p>
            <a:endParaRPr lang="en-US" sz="1800" dirty="0"/>
          </a:p>
        </p:txBody>
      </p:sp>
      <p:cxnSp>
        <p:nvCxnSpPr>
          <p:cNvPr id="13" name="Straight Connector 12"/>
          <p:cNvCxnSpPr/>
          <p:nvPr userDrawn="1"/>
        </p:nvCxnSpPr>
        <p:spPr>
          <a:xfrm>
            <a:off x="320842" y="6590703"/>
            <a:ext cx="11550316" cy="0"/>
          </a:xfrm>
          <a:prstGeom prst="line">
            <a:avLst/>
          </a:prstGeom>
          <a:ln/>
        </p:spPr>
        <p:style>
          <a:lnRef idx="3">
            <a:schemeClr val="accent1"/>
          </a:lnRef>
          <a:fillRef idx="0">
            <a:schemeClr val="accent1"/>
          </a:fillRef>
          <a:effectRef idx="2">
            <a:schemeClr val="accent1"/>
          </a:effectRef>
          <a:fontRef idx="minor">
            <a:schemeClr val="tx1"/>
          </a:fontRef>
        </p:style>
      </p:cxnSp>
      <p:sp>
        <p:nvSpPr>
          <p:cNvPr id="14" name="Slide Number Placeholder 6"/>
          <p:cNvSpPr txBox="1">
            <a:spLocks/>
          </p:cNvSpPr>
          <p:nvPr userDrawn="1"/>
        </p:nvSpPr>
        <p:spPr>
          <a:xfrm>
            <a:off x="9038582" y="6590704"/>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A5BD29F-5328-EF44-93D7-CAB07AE04075}" type="slidenum">
              <a:rPr lang="en-US" sz="1000" b="1" smtClean="0">
                <a:solidFill>
                  <a:srgbClr val="4F8CBD"/>
                </a:solidFill>
                <a:latin typeface="Arial" charset="0"/>
                <a:ea typeface="Arial" charset="0"/>
                <a:cs typeface="Arial" charset="0"/>
              </a:rPr>
              <a:pPr algn="r"/>
              <a:t>‹#›</a:t>
            </a:fld>
            <a:endParaRPr lang="en-US" sz="1000" b="1" dirty="0">
              <a:solidFill>
                <a:srgbClr val="4F8CBD"/>
              </a:solidFill>
              <a:latin typeface="Arial" charset="0"/>
              <a:ea typeface="Arial" charset="0"/>
              <a:cs typeface="Arial" charset="0"/>
            </a:endParaRPr>
          </a:p>
        </p:txBody>
      </p:sp>
      <p:sp>
        <p:nvSpPr>
          <p:cNvPr id="15" name="TextBox 14"/>
          <p:cNvSpPr txBox="1"/>
          <p:nvPr userDrawn="1"/>
        </p:nvSpPr>
        <p:spPr>
          <a:xfrm>
            <a:off x="3864498" y="6590703"/>
            <a:ext cx="4494004" cy="246221"/>
          </a:xfrm>
          <a:prstGeom prst="rect">
            <a:avLst/>
          </a:prstGeom>
          <a:noFill/>
        </p:spPr>
        <p:txBody>
          <a:bodyPr wrap="square" rtlCol="0">
            <a:spAutoFit/>
          </a:bodyPr>
          <a:lstStyle/>
          <a:p>
            <a:pPr algn="ctr"/>
            <a:r>
              <a:rPr lang="en-US" sz="1000" b="1" baseline="0" dirty="0">
                <a:solidFill>
                  <a:schemeClr val="accent1"/>
                </a:solidFill>
                <a:latin typeface="Arial" charset="0"/>
                <a:ea typeface="Arial" charset="0"/>
                <a:cs typeface="Arial" charset="0"/>
              </a:rPr>
              <a:t>nccoe.nist.gov</a:t>
            </a:r>
          </a:p>
        </p:txBody>
      </p:sp>
      <p:sp>
        <p:nvSpPr>
          <p:cNvPr id="16" name="TextBox 15"/>
          <p:cNvSpPr txBox="1"/>
          <p:nvPr userDrawn="1"/>
        </p:nvSpPr>
        <p:spPr>
          <a:xfrm>
            <a:off x="325414" y="6587321"/>
            <a:ext cx="4494004" cy="246221"/>
          </a:xfrm>
          <a:prstGeom prst="rect">
            <a:avLst/>
          </a:prstGeom>
          <a:noFill/>
        </p:spPr>
        <p:txBody>
          <a:bodyPr wrap="square" rtlCol="0">
            <a:spAutoFit/>
          </a:bodyPr>
          <a:lstStyle/>
          <a:p>
            <a:pPr algn="l"/>
            <a:r>
              <a:rPr lang="en-US" sz="1000" b="1" baseline="0" dirty="0">
                <a:solidFill>
                  <a:schemeClr val="accent1"/>
                </a:solidFill>
                <a:latin typeface="Arial" charset="0"/>
                <a:ea typeface="Arial" charset="0"/>
                <a:cs typeface="Arial" charset="0"/>
              </a:rPr>
              <a:t>National Cybersecurity Center of Excellence</a:t>
            </a:r>
          </a:p>
        </p:txBody>
      </p:sp>
      <p:sp>
        <p:nvSpPr>
          <p:cNvPr id="2" name="TextBox 1"/>
          <p:cNvSpPr txBox="1"/>
          <p:nvPr userDrawn="1"/>
        </p:nvSpPr>
        <p:spPr>
          <a:xfrm>
            <a:off x="7640155" y="5849736"/>
            <a:ext cx="2438400" cy="369332"/>
          </a:xfrm>
          <a:prstGeom prst="rect">
            <a:avLst/>
          </a:prstGeom>
          <a:noFill/>
        </p:spPr>
        <p:txBody>
          <a:bodyPr wrap="square" rtlCol="0">
            <a:spAutoFit/>
          </a:bodyPr>
          <a:lstStyle/>
          <a:p>
            <a:pPr algn="ctr"/>
            <a:r>
              <a:rPr lang="en-US" b="1" dirty="0" err="1">
                <a:solidFill>
                  <a:srgbClr val="4F8CBD"/>
                </a:solidFill>
              </a:rPr>
              <a:t>nccoe@nist.gov</a:t>
            </a:r>
            <a:endParaRPr lang="en-US" b="1" dirty="0">
              <a:solidFill>
                <a:srgbClr val="4F8CBD"/>
              </a:solidFill>
            </a:endParaRPr>
          </a:p>
        </p:txBody>
      </p:sp>
    </p:spTree>
    <p:extLst>
      <p:ext uri="{BB962C8B-B14F-4D97-AF65-F5344CB8AC3E}">
        <p14:creationId xmlns:p14="http://schemas.microsoft.com/office/powerpoint/2010/main" val="1985487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9114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8970" r="20807" b="20054"/>
          <a:stretch/>
        </p:blipFill>
        <p:spPr>
          <a:xfrm>
            <a:off x="2473232" y="0"/>
            <a:ext cx="9702726" cy="6858000"/>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81200" y="5841241"/>
            <a:ext cx="2576903" cy="77434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04800" y="5943600"/>
            <a:ext cx="1459823" cy="647400"/>
          </a:xfrm>
          <a:prstGeom prst="rect">
            <a:avLst/>
          </a:prstGeom>
        </p:spPr>
      </p:pic>
      <p:sp>
        <p:nvSpPr>
          <p:cNvPr id="7" name="Title 1"/>
          <p:cNvSpPr>
            <a:spLocks noGrp="1"/>
          </p:cNvSpPr>
          <p:nvPr>
            <p:ph type="ctrTitle"/>
          </p:nvPr>
        </p:nvSpPr>
        <p:spPr>
          <a:xfrm>
            <a:off x="230606" y="2652330"/>
            <a:ext cx="11560342" cy="674031"/>
          </a:xfrm>
        </p:spPr>
        <p:txBody>
          <a:bodyPr wrap="square" anchor="b">
            <a:spAutoFit/>
          </a:bodyPr>
          <a:lstStyle>
            <a:lvl1pPr algn="l">
              <a:defRPr sz="4200" b="1">
                <a:solidFill>
                  <a:schemeClr val="accent1"/>
                </a:solidFill>
                <a:latin typeface="Arial" charset="0"/>
                <a:ea typeface="Arial" charset="0"/>
                <a:cs typeface="Arial" charset="0"/>
              </a:defRPr>
            </a:lvl1pPr>
          </a:lstStyle>
          <a:p>
            <a:r>
              <a:rPr lang="en-US" dirty="0"/>
              <a:t>Click to edit Master title style</a:t>
            </a:r>
          </a:p>
        </p:txBody>
      </p:sp>
      <p:sp>
        <p:nvSpPr>
          <p:cNvPr id="5" name="Content Placeholder 4"/>
          <p:cNvSpPr>
            <a:spLocks noGrp="1"/>
          </p:cNvSpPr>
          <p:nvPr>
            <p:ph sz="quarter" idx="10" hasCustomPrompt="1"/>
          </p:nvPr>
        </p:nvSpPr>
        <p:spPr>
          <a:xfrm>
            <a:off x="230606" y="3331632"/>
            <a:ext cx="11560341" cy="553998"/>
          </a:xfrm>
        </p:spPr>
        <p:txBody>
          <a:bodyPr wrap="square">
            <a:spAutoFit/>
          </a:bodyPr>
          <a:lstStyle>
            <a:lvl1pPr marL="0" indent="0">
              <a:lnSpc>
                <a:spcPct val="100000"/>
              </a:lnSpc>
              <a:buNone/>
              <a:defRPr sz="3000">
                <a:solidFill>
                  <a:schemeClr val="accent3">
                    <a:lumMod val="75000"/>
                  </a:schemeClr>
                </a:solidFill>
                <a:latin typeface="Arial" charset="0"/>
                <a:ea typeface="Arial" charset="0"/>
                <a:cs typeface="Arial" charset="0"/>
              </a:defRPr>
            </a:lvl1pPr>
            <a:lvl2pPr marL="15875" indent="0">
              <a:buNone/>
              <a:tabLst/>
              <a:defRPr/>
            </a:lvl2pPr>
            <a:lvl3pPr marL="15875" indent="0">
              <a:buNone/>
              <a:tabLst/>
              <a:defRPr/>
            </a:lvl3pPr>
            <a:lvl4pPr marL="15875" indent="0">
              <a:buNone/>
              <a:tabLst/>
              <a:defRPr/>
            </a:lvl4pPr>
            <a:lvl5pPr marL="15875" indent="0">
              <a:buNone/>
              <a:tabLst/>
              <a:defRPr/>
            </a:lvl5pPr>
          </a:lstStyle>
          <a:p>
            <a:pPr lvl="0"/>
            <a:r>
              <a:rPr lang="en-US" dirty="0"/>
              <a:t>Click to edit master sub title</a:t>
            </a:r>
          </a:p>
        </p:txBody>
      </p:sp>
      <p:sp>
        <p:nvSpPr>
          <p:cNvPr id="14" name="Text Placeholder 13"/>
          <p:cNvSpPr>
            <a:spLocks noGrp="1"/>
          </p:cNvSpPr>
          <p:nvPr>
            <p:ph type="body" sz="quarter" idx="11" hasCustomPrompt="1"/>
          </p:nvPr>
        </p:nvSpPr>
        <p:spPr>
          <a:xfrm>
            <a:off x="230606" y="4664142"/>
            <a:ext cx="4214813" cy="424732"/>
          </a:xfrm>
        </p:spPr>
        <p:txBody>
          <a:bodyPr>
            <a:spAutoFit/>
          </a:bodyPr>
          <a:lstStyle>
            <a:lvl1pPr marL="0" indent="0">
              <a:buNone/>
              <a:defRPr sz="2400">
                <a:solidFill>
                  <a:schemeClr val="accent3"/>
                </a:solidFill>
                <a:latin typeface="Arial" charset="0"/>
                <a:ea typeface="Arial" charset="0"/>
                <a:cs typeface="Arial" charset="0"/>
              </a:defRPr>
            </a:lvl1pPr>
          </a:lstStyle>
          <a:p>
            <a:pPr lvl="0"/>
            <a:r>
              <a:rPr lang="en-US" dirty="0"/>
              <a:t>Click to edit event name</a:t>
            </a:r>
          </a:p>
        </p:txBody>
      </p:sp>
      <p:sp>
        <p:nvSpPr>
          <p:cNvPr id="16" name="Content Placeholder 15"/>
          <p:cNvSpPr>
            <a:spLocks noGrp="1"/>
          </p:cNvSpPr>
          <p:nvPr>
            <p:ph sz="quarter" idx="12" hasCustomPrompt="1"/>
          </p:nvPr>
        </p:nvSpPr>
        <p:spPr>
          <a:xfrm>
            <a:off x="230606" y="5099148"/>
            <a:ext cx="5303838" cy="424732"/>
          </a:xfrm>
        </p:spPr>
        <p:txBody>
          <a:bodyPr>
            <a:spAutoFit/>
          </a:bodyPr>
          <a:lstStyle>
            <a:lvl1pPr marL="0" indent="0">
              <a:buNone/>
              <a:defRPr sz="2400">
                <a:solidFill>
                  <a:schemeClr val="accent3"/>
                </a:solidFill>
                <a:latin typeface="Arial" charset="0"/>
                <a:ea typeface="Arial" charset="0"/>
                <a:cs typeface="Arial" charset="0"/>
              </a:defRPr>
            </a:lvl1pPr>
          </a:lstStyle>
          <a:p>
            <a:pPr lvl="0"/>
            <a:r>
              <a:rPr lang="en-US" dirty="0"/>
              <a:t>Click to edit event date</a:t>
            </a:r>
          </a:p>
        </p:txBody>
      </p:sp>
    </p:spTree>
    <p:extLst>
      <p:ext uri="{BB962C8B-B14F-4D97-AF65-F5344CB8AC3E}">
        <p14:creationId xmlns:p14="http://schemas.microsoft.com/office/powerpoint/2010/main" val="2103907446"/>
      </p:ext>
    </p:extLst>
  </p:cSld>
  <p:clrMapOvr>
    <a:masterClrMapping/>
  </p:clrMapOvr>
  <p:extLst>
    <p:ext uri="{DCECCB84-F9BA-43D5-87BE-67443E8EF086}">
      <p15:sldGuideLst xmlns:p15="http://schemas.microsoft.com/office/powerpoint/2012/main">
        <p15:guide id="1" orient="horz" pos="2160">
          <p15:clr>
            <a:srgbClr val="FBAE40"/>
          </p15:clr>
        </p15:guide>
        <p15:guide id="2" pos="19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ransition">
    <p:spTree>
      <p:nvGrpSpPr>
        <p:cNvPr id="1" name=""/>
        <p:cNvGrpSpPr/>
        <p:nvPr/>
      </p:nvGrpSpPr>
      <p:grpSpPr>
        <a:xfrm>
          <a:off x="0" y="0"/>
          <a:ext cx="0" cy="0"/>
          <a:chOff x="0" y="0"/>
          <a:chExt cx="0" cy="0"/>
        </a:xfrm>
      </p:grpSpPr>
      <p:sp>
        <p:nvSpPr>
          <p:cNvPr id="8" name="Freeform 5"/>
          <p:cNvSpPr>
            <a:spLocks/>
          </p:cNvSpPr>
          <p:nvPr userDrawn="1"/>
        </p:nvSpPr>
        <p:spPr bwMode="auto">
          <a:xfrm>
            <a:off x="5780616" y="4114800"/>
            <a:ext cx="635000" cy="255588"/>
          </a:xfrm>
          <a:custGeom>
            <a:avLst/>
            <a:gdLst>
              <a:gd name="T0" fmla="*/ 62 w 124"/>
              <a:gd name="T1" fmla="*/ 65 h 65"/>
              <a:gd name="T2" fmla="*/ 4 w 124"/>
              <a:gd name="T3" fmla="*/ 15 h 65"/>
              <a:gd name="T4" fmla="*/ 3 w 124"/>
              <a:gd name="T5" fmla="*/ 4 h 65"/>
              <a:gd name="T6" fmla="*/ 14 w 124"/>
              <a:gd name="T7" fmla="*/ 3 h 65"/>
              <a:gd name="T8" fmla="*/ 62 w 124"/>
              <a:gd name="T9" fmla="*/ 44 h 65"/>
              <a:gd name="T10" fmla="*/ 110 w 124"/>
              <a:gd name="T11" fmla="*/ 3 h 65"/>
              <a:gd name="T12" fmla="*/ 122 w 124"/>
              <a:gd name="T13" fmla="*/ 4 h 65"/>
              <a:gd name="T14" fmla="*/ 121 w 124"/>
              <a:gd name="T15" fmla="*/ 15 h 65"/>
              <a:gd name="T16" fmla="*/ 62 w 124"/>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65">
                <a:moveTo>
                  <a:pt x="62" y="65"/>
                </a:moveTo>
                <a:cubicBezTo>
                  <a:pt x="4" y="15"/>
                  <a:pt x="4" y="15"/>
                  <a:pt x="4" y="15"/>
                </a:cubicBezTo>
                <a:cubicBezTo>
                  <a:pt x="1" y="12"/>
                  <a:pt x="0" y="7"/>
                  <a:pt x="3" y="4"/>
                </a:cubicBezTo>
                <a:cubicBezTo>
                  <a:pt x="6" y="1"/>
                  <a:pt x="11" y="0"/>
                  <a:pt x="14" y="3"/>
                </a:cubicBezTo>
                <a:cubicBezTo>
                  <a:pt x="62" y="44"/>
                  <a:pt x="62" y="44"/>
                  <a:pt x="62" y="44"/>
                </a:cubicBezTo>
                <a:cubicBezTo>
                  <a:pt x="110" y="3"/>
                  <a:pt x="110" y="3"/>
                  <a:pt x="110" y="3"/>
                </a:cubicBezTo>
                <a:cubicBezTo>
                  <a:pt x="114" y="0"/>
                  <a:pt x="119" y="1"/>
                  <a:pt x="122" y="4"/>
                </a:cubicBezTo>
                <a:cubicBezTo>
                  <a:pt x="124" y="7"/>
                  <a:pt x="124" y="12"/>
                  <a:pt x="121" y="15"/>
                </a:cubicBezTo>
                <a:lnTo>
                  <a:pt x="62" y="65"/>
                </a:lnTo>
                <a:close/>
              </a:path>
            </a:pathLst>
          </a:custGeom>
          <a:solidFill>
            <a:srgbClr val="4F8CBD"/>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5" name="TextBox 4"/>
          <p:cNvSpPr txBox="1"/>
          <p:nvPr userDrawn="1"/>
        </p:nvSpPr>
        <p:spPr>
          <a:xfrm>
            <a:off x="1646432" y="2679032"/>
            <a:ext cx="8903369" cy="1155032"/>
          </a:xfrm>
          <a:prstGeom prst="rect">
            <a:avLst/>
          </a:prstGeom>
          <a:noFill/>
        </p:spPr>
        <p:txBody>
          <a:bodyPr wrap="square" rtlCol="0">
            <a:spAutoFit/>
          </a:bodyPr>
          <a:lstStyle/>
          <a:p>
            <a:endParaRPr lang="en-US" dirty="0"/>
          </a:p>
        </p:txBody>
      </p:sp>
      <p:sp>
        <p:nvSpPr>
          <p:cNvPr id="7" name="Title 1"/>
          <p:cNvSpPr>
            <a:spLocks noGrp="1"/>
          </p:cNvSpPr>
          <p:nvPr>
            <p:ph type="title" hasCustomPrompt="1"/>
          </p:nvPr>
        </p:nvSpPr>
        <p:spPr>
          <a:xfrm>
            <a:off x="840316" y="2933879"/>
            <a:ext cx="10515600" cy="674031"/>
          </a:xfrm>
        </p:spPr>
        <p:txBody>
          <a:bodyPr>
            <a:spAutoFit/>
          </a:bodyPr>
          <a:lstStyle>
            <a:lvl1pPr algn="ctr">
              <a:defRPr sz="4200" b="1">
                <a:solidFill>
                  <a:srgbClr val="E79824"/>
                </a:solidFill>
                <a:latin typeface="Arial" charset="0"/>
                <a:ea typeface="Arial" charset="0"/>
                <a:cs typeface="Arial" charset="0"/>
              </a:defRPr>
            </a:lvl1pPr>
          </a:lstStyle>
          <a:p>
            <a:r>
              <a:rPr lang="en-US" dirty="0"/>
              <a:t>Click to edit section divider</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0380" y="1442484"/>
            <a:ext cx="3395472" cy="984504"/>
          </a:xfrm>
          <a:prstGeom prst="rect">
            <a:avLst/>
          </a:prstGeom>
        </p:spPr>
      </p:pic>
    </p:spTree>
    <p:extLst>
      <p:ext uri="{BB962C8B-B14F-4D97-AF65-F5344CB8AC3E}">
        <p14:creationId xmlns:p14="http://schemas.microsoft.com/office/powerpoint/2010/main" val="3061294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ontent: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cxnSp>
        <p:nvCxnSpPr>
          <p:cNvPr id="7" name="Straight Connector 6"/>
          <p:cNvCxnSpPr/>
          <p:nvPr userDrawn="1"/>
        </p:nvCxnSpPr>
        <p:spPr>
          <a:xfrm>
            <a:off x="320842" y="6590703"/>
            <a:ext cx="11550316" cy="0"/>
          </a:xfrm>
          <a:prstGeom prst="line">
            <a:avLst/>
          </a:prstGeom>
          <a:ln/>
        </p:spPr>
        <p:style>
          <a:lnRef idx="3">
            <a:schemeClr val="accent1"/>
          </a:lnRef>
          <a:fillRef idx="0">
            <a:schemeClr val="accent1"/>
          </a:fillRef>
          <a:effectRef idx="2">
            <a:schemeClr val="accent1"/>
          </a:effectRef>
          <a:fontRef idx="minor">
            <a:schemeClr val="tx1"/>
          </a:fontRef>
        </p:style>
      </p:cxnSp>
      <p:sp>
        <p:nvSpPr>
          <p:cNvPr id="8" name="Slide Number Placeholder 6"/>
          <p:cNvSpPr txBox="1">
            <a:spLocks/>
          </p:cNvSpPr>
          <p:nvPr userDrawn="1"/>
        </p:nvSpPr>
        <p:spPr>
          <a:xfrm>
            <a:off x="9038582" y="6590704"/>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A5BD29F-5328-EF44-93D7-CAB07AE04075}" type="slidenum">
              <a:rPr lang="en-US" sz="1000" b="1" smtClean="0">
                <a:solidFill>
                  <a:srgbClr val="4F8CBD"/>
                </a:solidFill>
                <a:latin typeface="Arial" charset="0"/>
                <a:ea typeface="Arial" charset="0"/>
                <a:cs typeface="Arial" charset="0"/>
              </a:rPr>
              <a:pPr algn="r"/>
              <a:t>‹#›</a:t>
            </a:fld>
            <a:endParaRPr lang="en-US" sz="1000" b="1" dirty="0">
              <a:solidFill>
                <a:srgbClr val="4F8CBD"/>
              </a:solidFill>
              <a:latin typeface="Arial" charset="0"/>
              <a:ea typeface="Arial" charset="0"/>
              <a:cs typeface="Arial" charset="0"/>
            </a:endParaRPr>
          </a:p>
        </p:txBody>
      </p:sp>
      <p:sp>
        <p:nvSpPr>
          <p:cNvPr id="9" name="TextBox 8"/>
          <p:cNvSpPr txBox="1"/>
          <p:nvPr userDrawn="1"/>
        </p:nvSpPr>
        <p:spPr>
          <a:xfrm>
            <a:off x="3864498" y="6590703"/>
            <a:ext cx="4494004" cy="246221"/>
          </a:xfrm>
          <a:prstGeom prst="rect">
            <a:avLst/>
          </a:prstGeom>
          <a:noFill/>
        </p:spPr>
        <p:txBody>
          <a:bodyPr wrap="square" rtlCol="0">
            <a:spAutoFit/>
          </a:bodyPr>
          <a:lstStyle/>
          <a:p>
            <a:pPr algn="ctr"/>
            <a:r>
              <a:rPr lang="en-US" sz="1000" b="1" baseline="0" dirty="0">
                <a:solidFill>
                  <a:schemeClr val="accent1"/>
                </a:solidFill>
                <a:latin typeface="Arial" charset="0"/>
                <a:ea typeface="Arial" charset="0"/>
                <a:cs typeface="Arial" charset="0"/>
              </a:rPr>
              <a:t>nccoe.nist.gov</a:t>
            </a:r>
          </a:p>
        </p:txBody>
      </p:sp>
      <p:sp>
        <p:nvSpPr>
          <p:cNvPr id="10" name="TextBox 9"/>
          <p:cNvSpPr txBox="1"/>
          <p:nvPr userDrawn="1"/>
        </p:nvSpPr>
        <p:spPr>
          <a:xfrm>
            <a:off x="325414" y="6587321"/>
            <a:ext cx="4494004" cy="246221"/>
          </a:xfrm>
          <a:prstGeom prst="rect">
            <a:avLst/>
          </a:prstGeom>
          <a:noFill/>
        </p:spPr>
        <p:txBody>
          <a:bodyPr wrap="square" rtlCol="0">
            <a:spAutoFit/>
          </a:bodyPr>
          <a:lstStyle/>
          <a:p>
            <a:pPr algn="l"/>
            <a:r>
              <a:rPr lang="en-US" sz="1000" b="1" baseline="0" dirty="0">
                <a:solidFill>
                  <a:schemeClr val="accent1"/>
                </a:solidFill>
                <a:latin typeface="Arial" charset="0"/>
                <a:ea typeface="Arial" charset="0"/>
                <a:cs typeface="Arial" charset="0"/>
              </a:rPr>
              <a:t>National Cybersecurity Center of Excellence</a:t>
            </a:r>
          </a:p>
        </p:txBody>
      </p:sp>
      <p:sp>
        <p:nvSpPr>
          <p:cNvPr id="11" name="Freeform 5"/>
          <p:cNvSpPr>
            <a:spLocks noChangeAspect="1"/>
          </p:cNvSpPr>
          <p:nvPr userDrawn="1"/>
        </p:nvSpPr>
        <p:spPr bwMode="auto">
          <a:xfrm rot="16200000">
            <a:off x="199780" y="396732"/>
            <a:ext cx="457200" cy="184023"/>
          </a:xfrm>
          <a:custGeom>
            <a:avLst/>
            <a:gdLst>
              <a:gd name="T0" fmla="*/ 62 w 124"/>
              <a:gd name="T1" fmla="*/ 65 h 65"/>
              <a:gd name="T2" fmla="*/ 4 w 124"/>
              <a:gd name="T3" fmla="*/ 15 h 65"/>
              <a:gd name="T4" fmla="*/ 3 w 124"/>
              <a:gd name="T5" fmla="*/ 4 h 65"/>
              <a:gd name="T6" fmla="*/ 14 w 124"/>
              <a:gd name="T7" fmla="*/ 3 h 65"/>
              <a:gd name="T8" fmla="*/ 62 w 124"/>
              <a:gd name="T9" fmla="*/ 44 h 65"/>
              <a:gd name="T10" fmla="*/ 110 w 124"/>
              <a:gd name="T11" fmla="*/ 3 h 65"/>
              <a:gd name="T12" fmla="*/ 122 w 124"/>
              <a:gd name="T13" fmla="*/ 4 h 65"/>
              <a:gd name="T14" fmla="*/ 121 w 124"/>
              <a:gd name="T15" fmla="*/ 15 h 65"/>
              <a:gd name="T16" fmla="*/ 62 w 124"/>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65">
                <a:moveTo>
                  <a:pt x="62" y="65"/>
                </a:moveTo>
                <a:cubicBezTo>
                  <a:pt x="4" y="15"/>
                  <a:pt x="4" y="15"/>
                  <a:pt x="4" y="15"/>
                </a:cubicBezTo>
                <a:cubicBezTo>
                  <a:pt x="1" y="12"/>
                  <a:pt x="0" y="7"/>
                  <a:pt x="3" y="4"/>
                </a:cubicBezTo>
                <a:cubicBezTo>
                  <a:pt x="6" y="1"/>
                  <a:pt x="11" y="0"/>
                  <a:pt x="14" y="3"/>
                </a:cubicBezTo>
                <a:cubicBezTo>
                  <a:pt x="62" y="44"/>
                  <a:pt x="62" y="44"/>
                  <a:pt x="62" y="44"/>
                </a:cubicBezTo>
                <a:cubicBezTo>
                  <a:pt x="110" y="3"/>
                  <a:pt x="110" y="3"/>
                  <a:pt x="110" y="3"/>
                </a:cubicBezTo>
                <a:cubicBezTo>
                  <a:pt x="114" y="0"/>
                  <a:pt x="119" y="1"/>
                  <a:pt x="122" y="4"/>
                </a:cubicBezTo>
                <a:cubicBezTo>
                  <a:pt x="124" y="7"/>
                  <a:pt x="124" y="12"/>
                  <a:pt x="121" y="15"/>
                </a:cubicBezTo>
                <a:lnTo>
                  <a:pt x="62" y="65"/>
                </a:lnTo>
                <a:close/>
              </a:path>
            </a:pathLst>
          </a:custGeom>
          <a:solidFill>
            <a:srgbClr val="4F8CBD"/>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12" name="Text Placeholder 4"/>
          <p:cNvSpPr>
            <a:spLocks noGrp="1"/>
          </p:cNvSpPr>
          <p:nvPr>
            <p:ph type="body" sz="quarter" idx="10"/>
          </p:nvPr>
        </p:nvSpPr>
        <p:spPr>
          <a:xfrm>
            <a:off x="647700" y="1206500"/>
            <a:ext cx="11223458" cy="3416300"/>
          </a:xfrm>
        </p:spPr>
        <p:txBody>
          <a:bodyPr/>
          <a:lstStyle>
            <a:lvl2pPr marL="228600" marR="0" indent="-228600" algn="l" defTabSz="914400" rtl="0" eaLnBrk="1" fontAlgn="auto" latinLnBrk="0" hangingPunct="1">
              <a:lnSpc>
                <a:spcPct val="100000"/>
              </a:lnSpc>
              <a:spcBef>
                <a:spcPts val="800"/>
              </a:spcBef>
              <a:spcAft>
                <a:spcPts val="800"/>
              </a:spcAft>
              <a:buClrTx/>
              <a:buSzTx/>
              <a:buFont typeface="Arial"/>
              <a:buChar char="•"/>
              <a:tabLst/>
              <a:defRPr/>
            </a:lvl2pPr>
            <a:lvl3pPr marL="457200" marR="0" indent="-228600" algn="l" defTabSz="914400" rtl="0" eaLnBrk="1" fontAlgn="auto" latinLnBrk="0" hangingPunct="1">
              <a:lnSpc>
                <a:spcPct val="100000"/>
              </a:lnSpc>
              <a:spcBef>
                <a:spcPts val="800"/>
              </a:spcBef>
              <a:spcAft>
                <a:spcPts val="800"/>
              </a:spcAft>
              <a:buClrTx/>
              <a:buSzTx/>
              <a:buFont typeface="Wingdings" charset="2"/>
              <a:buChar char="§"/>
              <a:tabLst/>
              <a:defRPr/>
            </a:lvl3pPr>
            <a:lvl4pPr marL="685800" marR="0" indent="-228600" algn="l" defTabSz="914400" rtl="0" eaLnBrk="1" fontAlgn="auto" latinLnBrk="0" hangingPunct="1">
              <a:lnSpc>
                <a:spcPct val="100000"/>
              </a:lnSpc>
              <a:spcBef>
                <a:spcPts val="800"/>
              </a:spcBef>
              <a:spcAft>
                <a:spcPts val="800"/>
              </a:spcAft>
              <a:buClrTx/>
              <a:buSzTx/>
              <a:buFont typeface=".AppleSystemUIFont" charset="-120"/>
              <a:buChar char="-"/>
              <a:tabLst/>
              <a:defRPr/>
            </a:lvl4pPr>
            <a:lvl5pPr marL="914400" marR="0" indent="-228600" algn="l" defTabSz="914400" rtl="0" eaLnBrk="1" fontAlgn="auto" latinLnBrk="0" hangingPunct="1">
              <a:lnSpc>
                <a:spcPct val="100000"/>
              </a:lnSpc>
              <a:spcBef>
                <a:spcPts val="800"/>
              </a:spcBef>
              <a:spcAft>
                <a:spcPts val="800"/>
              </a:spcAft>
              <a:buClrTx/>
              <a:buSzTx/>
              <a:buFont typeface=".AppleSystemUIFont" charset="-120"/>
              <a:buChar char="-"/>
              <a:tabLst/>
              <a:defRPr/>
            </a:lvl5pPr>
          </a:lstStyle>
          <a:p>
            <a:pPr lvl="0"/>
            <a:r>
              <a:rPr lang="en-US" dirty="0"/>
              <a:t>Click to edit Master text styles</a:t>
            </a:r>
          </a:p>
          <a:p>
            <a:pPr marL="228600" marR="0" lvl="1" indent="-228600" algn="l" defTabSz="914400" rtl="0" eaLnBrk="1" fontAlgn="auto" latinLnBrk="0" hangingPunct="1">
              <a:lnSpc>
                <a:spcPct val="100000"/>
              </a:lnSpc>
              <a:spcBef>
                <a:spcPts val="800"/>
              </a:spcBef>
              <a:spcAft>
                <a:spcPts val="800"/>
              </a:spcAft>
              <a:buClrTx/>
              <a:buSzTx/>
              <a:buFont typeface="Arial"/>
              <a:buChar char="•"/>
              <a:tabLst/>
              <a:defRPr/>
            </a:pPr>
            <a:r>
              <a:rPr kumimoji="0" lang="en-US" sz="2200" b="0" i="0" u="none" strike="noStrike" kern="1200" cap="none" spc="0" normalizeH="0" baseline="0" noProof="0" dirty="0">
                <a:ln>
                  <a:noFill/>
                </a:ln>
                <a:solidFill>
                  <a:srgbClr val="000000"/>
                </a:solidFill>
                <a:effectLst/>
                <a:uLnTx/>
                <a:uFillTx/>
                <a:latin typeface="+mn-lt"/>
                <a:ea typeface="+mn-ea"/>
                <a:cs typeface="+mn-cs"/>
              </a:rPr>
              <a:t>Second level</a:t>
            </a:r>
          </a:p>
          <a:p>
            <a:pPr marL="457200" marR="0" lvl="2" indent="-228600" algn="l" defTabSz="914400" rtl="0" eaLnBrk="1" fontAlgn="auto" latinLnBrk="0" hangingPunct="1">
              <a:lnSpc>
                <a:spcPct val="100000"/>
              </a:lnSpc>
              <a:spcBef>
                <a:spcPts val="800"/>
              </a:spcBef>
              <a:spcAft>
                <a:spcPts val="800"/>
              </a:spcAft>
              <a:buClrTx/>
              <a:buSzTx/>
              <a:buFont typeface="Wingdings" charset="2"/>
              <a:buChar char="§"/>
              <a:tabLst/>
              <a:defRPr/>
            </a:pPr>
            <a:r>
              <a:rPr kumimoji="0" lang="en-US" sz="2000" b="0" i="0" u="none" strike="noStrike" kern="1200" cap="none" spc="0" normalizeH="0" baseline="0" noProof="0" dirty="0">
                <a:ln>
                  <a:noFill/>
                </a:ln>
                <a:solidFill>
                  <a:srgbClr val="000000"/>
                </a:solidFill>
                <a:effectLst/>
                <a:uLnTx/>
                <a:uFillTx/>
                <a:latin typeface="+mn-lt"/>
                <a:ea typeface="+mn-ea"/>
                <a:cs typeface="+mn-cs"/>
              </a:rPr>
              <a:t>Third level</a:t>
            </a:r>
          </a:p>
          <a:p>
            <a:pPr marL="685800" marR="0" lvl="3" indent="-228600" algn="l" defTabSz="914400" rtl="0" eaLnBrk="1" fontAlgn="auto" latinLnBrk="0" hangingPunct="1">
              <a:lnSpc>
                <a:spcPct val="100000"/>
              </a:lnSpc>
              <a:spcBef>
                <a:spcPts val="800"/>
              </a:spcBef>
              <a:spcAft>
                <a:spcPts val="800"/>
              </a:spcAft>
              <a:buClrTx/>
              <a:buSzTx/>
              <a:buFont typeface=".AppleSystemUIFont" charset="-120"/>
              <a:buChar char="-"/>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Fourth level</a:t>
            </a:r>
          </a:p>
          <a:p>
            <a:pPr marL="914400" marR="0" lvl="4" indent="-228600" algn="l" defTabSz="914400" rtl="0" eaLnBrk="1" fontAlgn="auto" latinLnBrk="0" hangingPunct="1">
              <a:lnSpc>
                <a:spcPct val="100000"/>
              </a:lnSpc>
              <a:spcBef>
                <a:spcPts val="800"/>
              </a:spcBef>
              <a:spcAft>
                <a:spcPts val="800"/>
              </a:spcAft>
              <a:buClrTx/>
              <a:buSzTx/>
              <a:buFont typeface=".AppleSystemUIFont" charset="-120"/>
              <a:buChar char="-"/>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Fifth level</a:t>
            </a:r>
          </a:p>
        </p:txBody>
      </p:sp>
    </p:spTree>
    <p:extLst>
      <p:ext uri="{BB962C8B-B14F-4D97-AF65-F5344CB8AC3E}">
        <p14:creationId xmlns:p14="http://schemas.microsoft.com/office/powerpoint/2010/main" val="2165302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Content: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cxnSp>
        <p:nvCxnSpPr>
          <p:cNvPr id="7" name="Straight Connector 6"/>
          <p:cNvCxnSpPr/>
          <p:nvPr userDrawn="1"/>
        </p:nvCxnSpPr>
        <p:spPr>
          <a:xfrm>
            <a:off x="320842" y="6590703"/>
            <a:ext cx="11550316" cy="0"/>
          </a:xfrm>
          <a:prstGeom prst="line">
            <a:avLst/>
          </a:prstGeom>
          <a:ln/>
        </p:spPr>
        <p:style>
          <a:lnRef idx="3">
            <a:schemeClr val="accent1"/>
          </a:lnRef>
          <a:fillRef idx="0">
            <a:schemeClr val="accent1"/>
          </a:fillRef>
          <a:effectRef idx="2">
            <a:schemeClr val="accent1"/>
          </a:effectRef>
          <a:fontRef idx="minor">
            <a:schemeClr val="tx1"/>
          </a:fontRef>
        </p:style>
      </p:cxnSp>
      <p:sp>
        <p:nvSpPr>
          <p:cNvPr id="8" name="Slide Number Placeholder 6"/>
          <p:cNvSpPr txBox="1">
            <a:spLocks/>
          </p:cNvSpPr>
          <p:nvPr userDrawn="1"/>
        </p:nvSpPr>
        <p:spPr>
          <a:xfrm>
            <a:off x="9038582" y="6590705"/>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A5BD29F-5328-EF44-93D7-CAB07AE04075}" type="slidenum">
              <a:rPr lang="en-US" sz="1000" b="1" smtClean="0">
                <a:solidFill>
                  <a:srgbClr val="4F8CBD"/>
                </a:solidFill>
                <a:latin typeface="Arial" charset="0"/>
                <a:ea typeface="Arial" charset="0"/>
                <a:cs typeface="Arial" charset="0"/>
              </a:rPr>
              <a:pPr algn="r"/>
              <a:t>‹#›</a:t>
            </a:fld>
            <a:endParaRPr lang="en-US" sz="1000" b="1" dirty="0">
              <a:solidFill>
                <a:srgbClr val="4F8CBD"/>
              </a:solidFill>
              <a:latin typeface="Arial" charset="0"/>
              <a:ea typeface="Arial" charset="0"/>
              <a:cs typeface="Arial" charset="0"/>
            </a:endParaRPr>
          </a:p>
        </p:txBody>
      </p:sp>
      <p:sp>
        <p:nvSpPr>
          <p:cNvPr id="9" name="TextBox 8"/>
          <p:cNvSpPr txBox="1"/>
          <p:nvPr userDrawn="1"/>
        </p:nvSpPr>
        <p:spPr>
          <a:xfrm>
            <a:off x="3864498" y="6590703"/>
            <a:ext cx="4494004" cy="246221"/>
          </a:xfrm>
          <a:prstGeom prst="rect">
            <a:avLst/>
          </a:prstGeom>
          <a:noFill/>
        </p:spPr>
        <p:txBody>
          <a:bodyPr wrap="square" rtlCol="0">
            <a:spAutoFit/>
          </a:bodyPr>
          <a:lstStyle/>
          <a:p>
            <a:pPr algn="ctr"/>
            <a:r>
              <a:rPr lang="en-US" sz="1000" b="1" baseline="0" dirty="0">
                <a:solidFill>
                  <a:schemeClr val="accent1"/>
                </a:solidFill>
                <a:latin typeface="Arial" charset="0"/>
                <a:ea typeface="Arial" charset="0"/>
                <a:cs typeface="Arial" charset="0"/>
              </a:rPr>
              <a:t>nccoe.nist.gov</a:t>
            </a:r>
          </a:p>
        </p:txBody>
      </p:sp>
      <p:sp>
        <p:nvSpPr>
          <p:cNvPr id="10" name="TextBox 9"/>
          <p:cNvSpPr txBox="1"/>
          <p:nvPr userDrawn="1"/>
        </p:nvSpPr>
        <p:spPr>
          <a:xfrm>
            <a:off x="325414" y="6587321"/>
            <a:ext cx="4494004" cy="246221"/>
          </a:xfrm>
          <a:prstGeom prst="rect">
            <a:avLst/>
          </a:prstGeom>
          <a:noFill/>
        </p:spPr>
        <p:txBody>
          <a:bodyPr wrap="square" rtlCol="0">
            <a:spAutoFit/>
          </a:bodyPr>
          <a:lstStyle/>
          <a:p>
            <a:pPr algn="l"/>
            <a:r>
              <a:rPr lang="en-US" sz="1000" b="1" baseline="0" dirty="0">
                <a:solidFill>
                  <a:schemeClr val="accent1"/>
                </a:solidFill>
                <a:latin typeface="Arial" charset="0"/>
                <a:ea typeface="Arial" charset="0"/>
                <a:cs typeface="Arial" charset="0"/>
              </a:rPr>
              <a:t>National Cybersecurity Center of Excellence</a:t>
            </a:r>
          </a:p>
        </p:txBody>
      </p:sp>
      <p:sp>
        <p:nvSpPr>
          <p:cNvPr id="11" name="Freeform 5"/>
          <p:cNvSpPr>
            <a:spLocks noChangeAspect="1"/>
          </p:cNvSpPr>
          <p:nvPr userDrawn="1"/>
        </p:nvSpPr>
        <p:spPr bwMode="auto">
          <a:xfrm rot="16200000">
            <a:off x="199780" y="396733"/>
            <a:ext cx="457200" cy="184023"/>
          </a:xfrm>
          <a:custGeom>
            <a:avLst/>
            <a:gdLst>
              <a:gd name="T0" fmla="*/ 62 w 124"/>
              <a:gd name="T1" fmla="*/ 65 h 65"/>
              <a:gd name="T2" fmla="*/ 4 w 124"/>
              <a:gd name="T3" fmla="*/ 15 h 65"/>
              <a:gd name="T4" fmla="*/ 3 w 124"/>
              <a:gd name="T5" fmla="*/ 4 h 65"/>
              <a:gd name="T6" fmla="*/ 14 w 124"/>
              <a:gd name="T7" fmla="*/ 3 h 65"/>
              <a:gd name="T8" fmla="*/ 62 w 124"/>
              <a:gd name="T9" fmla="*/ 44 h 65"/>
              <a:gd name="T10" fmla="*/ 110 w 124"/>
              <a:gd name="T11" fmla="*/ 3 h 65"/>
              <a:gd name="T12" fmla="*/ 122 w 124"/>
              <a:gd name="T13" fmla="*/ 4 h 65"/>
              <a:gd name="T14" fmla="*/ 121 w 124"/>
              <a:gd name="T15" fmla="*/ 15 h 65"/>
              <a:gd name="T16" fmla="*/ 62 w 124"/>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65">
                <a:moveTo>
                  <a:pt x="62" y="65"/>
                </a:moveTo>
                <a:cubicBezTo>
                  <a:pt x="4" y="15"/>
                  <a:pt x="4" y="15"/>
                  <a:pt x="4" y="15"/>
                </a:cubicBezTo>
                <a:cubicBezTo>
                  <a:pt x="1" y="12"/>
                  <a:pt x="0" y="7"/>
                  <a:pt x="3" y="4"/>
                </a:cubicBezTo>
                <a:cubicBezTo>
                  <a:pt x="6" y="1"/>
                  <a:pt x="11" y="0"/>
                  <a:pt x="14" y="3"/>
                </a:cubicBezTo>
                <a:cubicBezTo>
                  <a:pt x="62" y="44"/>
                  <a:pt x="62" y="44"/>
                  <a:pt x="62" y="44"/>
                </a:cubicBezTo>
                <a:cubicBezTo>
                  <a:pt x="110" y="3"/>
                  <a:pt x="110" y="3"/>
                  <a:pt x="110" y="3"/>
                </a:cubicBezTo>
                <a:cubicBezTo>
                  <a:pt x="114" y="0"/>
                  <a:pt x="119" y="1"/>
                  <a:pt x="122" y="4"/>
                </a:cubicBezTo>
                <a:cubicBezTo>
                  <a:pt x="124" y="7"/>
                  <a:pt x="124" y="12"/>
                  <a:pt x="121" y="15"/>
                </a:cubicBezTo>
                <a:lnTo>
                  <a:pt x="62" y="65"/>
                </a:lnTo>
                <a:close/>
              </a:path>
            </a:pathLst>
          </a:custGeom>
          <a:solidFill>
            <a:srgbClr val="4F8CBD"/>
          </a:solidFill>
          <a:ln>
            <a:noFill/>
          </a:ln>
        </p:spPr>
        <p:txBody>
          <a:bodyPr vert="horz" wrap="square" lIns="91416" tIns="45708" rIns="91416" bIns="45708" numCol="1" anchor="t" anchorCtr="0" compatLnSpc="1">
            <a:prstTxWarp prst="textNoShape">
              <a:avLst/>
            </a:prstTxWarp>
          </a:bodyPr>
          <a:lstStyle/>
          <a:p>
            <a:endParaRPr lang="en-US" sz="1800" dirty="0"/>
          </a:p>
        </p:txBody>
      </p:sp>
      <p:sp>
        <p:nvSpPr>
          <p:cNvPr id="12" name="Text Placeholder 4"/>
          <p:cNvSpPr>
            <a:spLocks noGrp="1"/>
          </p:cNvSpPr>
          <p:nvPr>
            <p:ph type="body" sz="quarter" idx="10"/>
          </p:nvPr>
        </p:nvSpPr>
        <p:spPr>
          <a:xfrm>
            <a:off x="647700" y="1206500"/>
            <a:ext cx="11223458" cy="3416300"/>
          </a:xfrm>
        </p:spPr>
        <p:txBody>
          <a:bodyPr/>
          <a:lstStyle>
            <a:lvl2pPr marL="228543" marR="0" indent="-228543" algn="l" defTabSz="914172" rtl="0" eaLnBrk="1" fontAlgn="auto" latinLnBrk="0" hangingPunct="1">
              <a:lnSpc>
                <a:spcPct val="100000"/>
              </a:lnSpc>
              <a:spcBef>
                <a:spcPts val="800"/>
              </a:spcBef>
              <a:spcAft>
                <a:spcPts val="800"/>
              </a:spcAft>
              <a:buClrTx/>
              <a:buSzTx/>
              <a:buFont typeface="Arial"/>
              <a:buChar char="•"/>
              <a:tabLst/>
              <a:defRPr/>
            </a:lvl2pPr>
            <a:lvl3pPr marL="457086" marR="0" indent="-228543" algn="l" defTabSz="914172" rtl="0" eaLnBrk="1" fontAlgn="auto" latinLnBrk="0" hangingPunct="1">
              <a:lnSpc>
                <a:spcPct val="100000"/>
              </a:lnSpc>
              <a:spcBef>
                <a:spcPts val="800"/>
              </a:spcBef>
              <a:spcAft>
                <a:spcPts val="800"/>
              </a:spcAft>
              <a:buClrTx/>
              <a:buSzTx/>
              <a:buFont typeface="Wingdings" charset="2"/>
              <a:buChar char="§"/>
              <a:tabLst/>
              <a:defRPr/>
            </a:lvl3pPr>
            <a:lvl4pPr marL="685629" marR="0" indent="-228543" algn="l" defTabSz="914172" rtl="0" eaLnBrk="1" fontAlgn="auto" latinLnBrk="0" hangingPunct="1">
              <a:lnSpc>
                <a:spcPct val="100000"/>
              </a:lnSpc>
              <a:spcBef>
                <a:spcPts val="800"/>
              </a:spcBef>
              <a:spcAft>
                <a:spcPts val="800"/>
              </a:spcAft>
              <a:buClrTx/>
              <a:buSzTx/>
              <a:buFont typeface=".AppleSystemUIFont" charset="-120"/>
              <a:buChar char="-"/>
              <a:tabLst/>
              <a:defRPr/>
            </a:lvl4pPr>
            <a:lvl5pPr marL="914172" marR="0" indent="-228543" algn="l" defTabSz="914172" rtl="0" eaLnBrk="1" fontAlgn="auto" latinLnBrk="0" hangingPunct="1">
              <a:lnSpc>
                <a:spcPct val="100000"/>
              </a:lnSpc>
              <a:spcBef>
                <a:spcPts val="800"/>
              </a:spcBef>
              <a:spcAft>
                <a:spcPts val="800"/>
              </a:spcAft>
              <a:buClrTx/>
              <a:buSzTx/>
              <a:buFont typeface=".AppleSystemUIFont" charset="-120"/>
              <a:buChar char="-"/>
              <a:tabLst/>
              <a:defRPr/>
            </a:lvl5pPr>
          </a:lstStyle>
          <a:p>
            <a:pPr lvl="0"/>
            <a:r>
              <a:rPr lang="en-US" dirty="0"/>
              <a:t>Click to edit Master text styles</a:t>
            </a:r>
          </a:p>
          <a:p>
            <a:pPr marL="228543" marR="0" lvl="1" indent="-228543" algn="l" defTabSz="914172" rtl="0" eaLnBrk="1" fontAlgn="auto" latinLnBrk="0" hangingPunct="1">
              <a:lnSpc>
                <a:spcPct val="100000"/>
              </a:lnSpc>
              <a:spcBef>
                <a:spcPts val="800"/>
              </a:spcBef>
              <a:spcAft>
                <a:spcPts val="800"/>
              </a:spcAft>
              <a:buClrTx/>
              <a:buSzTx/>
              <a:buFont typeface="Arial"/>
              <a:buChar char="•"/>
              <a:tabLst/>
              <a:defRPr/>
            </a:pPr>
            <a:r>
              <a:rPr kumimoji="0" lang="en-US" sz="2200" b="0" i="0" u="none" strike="noStrike" kern="1200" cap="none" spc="0" normalizeH="0" baseline="0" noProof="0" dirty="0">
                <a:ln>
                  <a:noFill/>
                </a:ln>
                <a:solidFill>
                  <a:srgbClr val="000000"/>
                </a:solidFill>
                <a:effectLst/>
                <a:uLnTx/>
                <a:uFillTx/>
                <a:latin typeface="+mn-lt"/>
                <a:ea typeface="+mn-ea"/>
                <a:cs typeface="+mn-cs"/>
              </a:rPr>
              <a:t>Second level</a:t>
            </a:r>
          </a:p>
          <a:p>
            <a:pPr marL="457086" marR="0" lvl="2" indent="-228543" algn="l" defTabSz="914172" rtl="0" eaLnBrk="1" fontAlgn="auto" latinLnBrk="0" hangingPunct="1">
              <a:lnSpc>
                <a:spcPct val="100000"/>
              </a:lnSpc>
              <a:spcBef>
                <a:spcPts val="800"/>
              </a:spcBef>
              <a:spcAft>
                <a:spcPts val="800"/>
              </a:spcAft>
              <a:buClrTx/>
              <a:buSzTx/>
              <a:buFont typeface="Wingdings" charset="2"/>
              <a:buChar char="§"/>
              <a:tabLst/>
              <a:defRPr/>
            </a:pPr>
            <a:r>
              <a:rPr kumimoji="0" lang="en-US" sz="2000" b="0" i="0" u="none" strike="noStrike" kern="1200" cap="none" spc="0" normalizeH="0" baseline="0" noProof="0" dirty="0">
                <a:ln>
                  <a:noFill/>
                </a:ln>
                <a:solidFill>
                  <a:srgbClr val="000000"/>
                </a:solidFill>
                <a:effectLst/>
                <a:uLnTx/>
                <a:uFillTx/>
                <a:latin typeface="+mn-lt"/>
                <a:ea typeface="+mn-ea"/>
                <a:cs typeface="+mn-cs"/>
              </a:rPr>
              <a:t>Third level</a:t>
            </a:r>
          </a:p>
          <a:p>
            <a:pPr marL="685629" marR="0" lvl="3" indent="-228543" algn="l" defTabSz="914172" rtl="0" eaLnBrk="1" fontAlgn="auto" latinLnBrk="0" hangingPunct="1">
              <a:lnSpc>
                <a:spcPct val="100000"/>
              </a:lnSpc>
              <a:spcBef>
                <a:spcPts val="800"/>
              </a:spcBef>
              <a:spcAft>
                <a:spcPts val="800"/>
              </a:spcAft>
              <a:buClrTx/>
              <a:buSzTx/>
              <a:buFont typeface=".AppleSystemUIFont" charset="-120"/>
              <a:buChar char="-"/>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Fourth level</a:t>
            </a:r>
          </a:p>
          <a:p>
            <a:pPr marL="914172" marR="0" lvl="4" indent="-228543" algn="l" defTabSz="914172" rtl="0" eaLnBrk="1" fontAlgn="auto" latinLnBrk="0" hangingPunct="1">
              <a:lnSpc>
                <a:spcPct val="100000"/>
              </a:lnSpc>
              <a:spcBef>
                <a:spcPts val="800"/>
              </a:spcBef>
              <a:spcAft>
                <a:spcPts val="800"/>
              </a:spcAft>
              <a:buClrTx/>
              <a:buSzTx/>
              <a:buFont typeface=".AppleSystemUIFont" charset="-120"/>
              <a:buChar char="-"/>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Fifth level</a:t>
            </a:r>
          </a:p>
        </p:txBody>
      </p:sp>
    </p:spTree>
    <p:extLst>
      <p:ext uri="{BB962C8B-B14F-4D97-AF65-F5344CB8AC3E}">
        <p14:creationId xmlns:p14="http://schemas.microsoft.com/office/powerpoint/2010/main" val="4810489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8800" y="202216"/>
            <a:ext cx="10515600" cy="590931"/>
          </a:xfrm>
          <a:prstGeom prst="rect">
            <a:avLst/>
          </a:prstGeom>
        </p:spPr>
        <p:txBody>
          <a:bodyPr vert="horz" lIns="91440" tIns="45720" rIns="91440" bIns="45720" rtlCol="0" anchor="ctr">
            <a:spAutoFit/>
          </a:bodyPr>
          <a:lstStyle/>
          <a:p>
            <a:r>
              <a:rPr lang="en-US" dirty="0"/>
              <a:t>Click to edit Master title style</a:t>
            </a:r>
          </a:p>
        </p:txBody>
      </p:sp>
      <p:sp>
        <p:nvSpPr>
          <p:cNvPr id="3" name="Text Placeholder 2"/>
          <p:cNvSpPr>
            <a:spLocks noGrp="1"/>
          </p:cNvSpPr>
          <p:nvPr>
            <p:ph type="body" idx="1"/>
          </p:nvPr>
        </p:nvSpPr>
        <p:spPr>
          <a:xfrm>
            <a:off x="558800" y="11525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2444010"/>
      </p:ext>
    </p:extLst>
  </p:cSld>
  <p:clrMap bg1="lt1" tx1="dk1" bg2="lt2" tx2="dk2" accent1="accent1" accent2="accent2" accent3="accent3" accent4="accent4" accent5="accent5" accent6="accent6" hlink="hlink" folHlink="folHlink"/>
  <p:sldLayoutIdLst>
    <p:sldLayoutId id="2147483707" r:id="rId1"/>
    <p:sldLayoutId id="2147483706" r:id="rId2"/>
    <p:sldLayoutId id="2147483712" r:id="rId3"/>
    <p:sldLayoutId id="2147483709" r:id="rId4"/>
    <p:sldLayoutId id="2147483699" r:id="rId5"/>
    <p:sldLayoutId id="2147483713" r:id="rId6"/>
    <p:sldLayoutId id="2147483714" r:id="rId7"/>
    <p:sldLayoutId id="2147483715" r:id="rId8"/>
    <p:sldLayoutId id="2147483716" r:id="rId9"/>
    <p:sldLayoutId id="2147483717" r:id="rId10"/>
  </p:sldLayoutIdLst>
  <p:txStyles>
    <p:titleStyle>
      <a:lvl1pPr algn="l" defTabSz="914400" rtl="0" eaLnBrk="1" latinLnBrk="0" hangingPunct="1">
        <a:lnSpc>
          <a:spcPct val="90000"/>
        </a:lnSpc>
        <a:spcBef>
          <a:spcPct val="0"/>
        </a:spcBef>
        <a:buNone/>
        <a:defRPr sz="3600" b="1" kern="1200">
          <a:solidFill>
            <a:srgbClr val="E79824"/>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2400" b="1" kern="1200">
          <a:solidFill>
            <a:srgbClr val="4F8CBD"/>
          </a:solidFill>
          <a:latin typeface="+mn-lt"/>
          <a:ea typeface="+mn-ea"/>
          <a:cs typeface="+mn-cs"/>
        </a:defRPr>
      </a:lvl1pPr>
      <a:lvl2pPr marL="228600" indent="-228600" algn="l" defTabSz="914400" rtl="0" eaLnBrk="1" latinLnBrk="0" hangingPunct="1">
        <a:lnSpc>
          <a:spcPct val="100000"/>
        </a:lnSpc>
        <a:spcBef>
          <a:spcPts val="800"/>
        </a:spcBef>
        <a:spcAft>
          <a:spcPts val="800"/>
        </a:spcAft>
        <a:buFont typeface="Arial"/>
        <a:buChar char="•"/>
        <a:tabLst/>
        <a:defRPr sz="2200" kern="1200">
          <a:solidFill>
            <a:schemeClr val="tx1"/>
          </a:solidFill>
          <a:latin typeface="+mn-lt"/>
          <a:ea typeface="+mn-ea"/>
          <a:cs typeface="+mn-cs"/>
        </a:defRPr>
      </a:lvl2pPr>
      <a:lvl3pPr marL="457200" indent="-228600" algn="l" defTabSz="914400" rtl="0" eaLnBrk="1" latinLnBrk="0" hangingPunct="1">
        <a:lnSpc>
          <a:spcPct val="100000"/>
        </a:lnSpc>
        <a:spcBef>
          <a:spcPts val="800"/>
        </a:spcBef>
        <a:spcAft>
          <a:spcPts val="800"/>
        </a:spcAft>
        <a:buFont typeface="Wingdings" charset="2"/>
        <a:buChar char="§"/>
        <a:tabLst/>
        <a:defRPr sz="2000" kern="1200">
          <a:solidFill>
            <a:schemeClr val="tx1"/>
          </a:solidFill>
          <a:latin typeface="+mn-lt"/>
          <a:ea typeface="+mn-ea"/>
          <a:cs typeface="+mn-cs"/>
        </a:defRPr>
      </a:lvl3pPr>
      <a:lvl4pPr marL="685800" indent="-228600" algn="l" defTabSz="914400" rtl="0" eaLnBrk="1" latinLnBrk="0" hangingPunct="1">
        <a:lnSpc>
          <a:spcPct val="100000"/>
        </a:lnSpc>
        <a:spcBef>
          <a:spcPts val="800"/>
        </a:spcBef>
        <a:spcAft>
          <a:spcPts val="800"/>
        </a:spcAft>
        <a:buFont typeface=".AppleSystemUIFont" charset="-120"/>
        <a:buChar char="-"/>
        <a:tabLst/>
        <a:defRPr sz="1800" kern="1200">
          <a:solidFill>
            <a:schemeClr val="tx1"/>
          </a:solidFill>
          <a:latin typeface="+mn-lt"/>
          <a:ea typeface="+mn-ea"/>
          <a:cs typeface="+mn-cs"/>
        </a:defRPr>
      </a:lvl4pPr>
      <a:lvl5pPr marL="914400" indent="-228600" algn="l" defTabSz="914400" rtl="0" eaLnBrk="1" latinLnBrk="0" hangingPunct="1">
        <a:lnSpc>
          <a:spcPct val="100000"/>
        </a:lnSpc>
        <a:spcBef>
          <a:spcPts val="800"/>
        </a:spcBef>
        <a:spcAft>
          <a:spcPts val="800"/>
        </a:spcAft>
        <a:buFont typeface=".AppleSystemUIFont" charset="-12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 userDrawn="1">
          <p15:clr>
            <a:srgbClr val="F26B43"/>
          </p15:clr>
        </p15:guide>
        <p15:guide id="2" pos="40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nccoe.nist.gov/projects/use_cases/ida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mailto:energy-nccoe@nist.gov"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nccoe.nist.gov/publication/1800-2/VolB/index.html#evaluation-of-security-characteristics"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www.nccoe.nist.gov/projects/use-cases/energy-sector/asset-management"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mailto:energy_nccoe@nist.gov"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nccoe.nist.gov/sites/default/files/library/sp1800/es-sa-nist-sp1800-7-draft.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mailto:energy_nccoe@nist.gov"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nccoe.nist.gov/sites/default/files/library/project-descriptions/es-iiot-project-description-draft.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mailto:energy_nccoe@nist.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230606" y="2070633"/>
            <a:ext cx="11560342" cy="1255728"/>
          </a:xfrm>
        </p:spPr>
        <p:txBody>
          <a:bodyPr/>
          <a:lstStyle/>
          <a:p>
            <a:r>
              <a:rPr lang="en-US" sz="4200" dirty="0"/>
              <a:t>Identity and Access Management </a:t>
            </a:r>
            <a:br>
              <a:rPr lang="en-US" sz="4200" dirty="0"/>
            </a:br>
            <a:r>
              <a:rPr lang="en-US" sz="4200" dirty="0"/>
              <a:t>for Electric Utilities</a:t>
            </a:r>
          </a:p>
        </p:txBody>
      </p:sp>
      <p:sp>
        <p:nvSpPr>
          <p:cNvPr id="21" name="Text Placeholder 20"/>
          <p:cNvSpPr>
            <a:spLocks noGrp="1"/>
          </p:cNvSpPr>
          <p:nvPr>
            <p:ph type="body" sz="quarter" idx="11"/>
          </p:nvPr>
        </p:nvSpPr>
        <p:spPr>
          <a:xfrm>
            <a:off x="230606" y="4664142"/>
            <a:ext cx="11285402" cy="1089529"/>
          </a:xfrm>
        </p:spPr>
        <p:txBody>
          <a:bodyPr/>
          <a:lstStyle/>
          <a:p>
            <a:br>
              <a:rPr lang="en-US" dirty="0"/>
            </a:br>
            <a:r>
              <a:rPr lang="en-US" dirty="0"/>
              <a:t>Harry Perper (NIST NCCoE | The MITRE Corporation)</a:t>
            </a:r>
            <a:br>
              <a:rPr lang="en-US" dirty="0"/>
            </a:br>
            <a:r>
              <a:rPr lang="en-US" dirty="0"/>
              <a:t>January 27, 2020</a:t>
            </a:r>
          </a:p>
        </p:txBody>
      </p:sp>
      <p:sp>
        <p:nvSpPr>
          <p:cNvPr id="2" name="Rectangle 1">
            <a:extLst>
              <a:ext uri="{FF2B5EF4-FFF2-40B4-BE49-F238E27FC236}">
                <a16:creationId xmlns:a16="http://schemas.microsoft.com/office/drawing/2014/main" id="{FAD8568E-2223-40AE-B669-3B0F65C15C69}"/>
              </a:ext>
            </a:extLst>
          </p:cNvPr>
          <p:cNvSpPr/>
          <p:nvPr/>
        </p:nvSpPr>
        <p:spPr>
          <a:xfrm>
            <a:off x="230606" y="3326361"/>
            <a:ext cx="10454355" cy="461665"/>
          </a:xfrm>
          <a:prstGeom prst="rect">
            <a:avLst/>
          </a:prstGeom>
        </p:spPr>
        <p:txBody>
          <a:bodyPr wrap="square">
            <a:spAutoFit/>
          </a:bodyPr>
          <a:lstStyle/>
          <a:p>
            <a:r>
              <a:rPr lang="en-US" sz="2400" b="1" dirty="0">
                <a:solidFill>
                  <a:schemeClr val="accent2"/>
                </a:solidFill>
                <a:latin typeface="Arial" charset="0"/>
                <a:cs typeface="Arial" charset="0"/>
              </a:rPr>
              <a:t>Protect Our Power | Best Practices in Utility Cybersecurity Conference</a:t>
            </a:r>
          </a:p>
        </p:txBody>
      </p:sp>
      <p:sp>
        <p:nvSpPr>
          <p:cNvPr id="3" name="Rectangle 2">
            <a:extLst>
              <a:ext uri="{FF2B5EF4-FFF2-40B4-BE49-F238E27FC236}">
                <a16:creationId xmlns:a16="http://schemas.microsoft.com/office/drawing/2014/main" id="{343B58FB-724A-47B3-BA72-43754A6AA46D}"/>
              </a:ext>
            </a:extLst>
          </p:cNvPr>
          <p:cNvSpPr/>
          <p:nvPr/>
        </p:nvSpPr>
        <p:spPr>
          <a:xfrm>
            <a:off x="8503237" y="5987533"/>
            <a:ext cx="3213957" cy="461665"/>
          </a:xfrm>
          <a:prstGeom prst="rect">
            <a:avLst/>
          </a:prstGeom>
        </p:spPr>
        <p:txBody>
          <a:bodyPr wrap="none">
            <a:spAutoFit/>
          </a:bodyPr>
          <a:lstStyle/>
          <a:p>
            <a:r>
              <a:rPr lang="en-US" sz="2400" dirty="0">
                <a:solidFill>
                  <a:srgbClr val="4F8CBD"/>
                </a:solidFill>
                <a:latin typeface="Arial" charset="0"/>
                <a:ea typeface="Arial" charset="0"/>
                <a:cs typeface="Arial" charset="0"/>
              </a:rPr>
              <a:t>harry.perper@nist.gov</a:t>
            </a:r>
            <a:endParaRPr lang="en-US" sz="2400" dirty="0"/>
          </a:p>
        </p:txBody>
      </p:sp>
    </p:spTree>
    <p:extLst>
      <p:ext uri="{BB962C8B-B14F-4D97-AF65-F5344CB8AC3E}">
        <p14:creationId xmlns:p14="http://schemas.microsoft.com/office/powerpoint/2010/main" val="1937612189"/>
      </p:ext>
    </p:extLst>
  </p:cSld>
  <p:clrMapOvr>
    <a:masterClrMapping/>
  </p:clrMapOvr>
  <p:transition>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Practice Guide</a:t>
            </a:r>
          </a:p>
        </p:txBody>
      </p:sp>
    </p:spTree>
    <p:extLst>
      <p:ext uri="{BB962C8B-B14F-4D97-AF65-F5344CB8AC3E}">
        <p14:creationId xmlns:p14="http://schemas.microsoft.com/office/powerpoint/2010/main" val="975812201"/>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NIST NCCoE SP 1800 Series</a:t>
            </a:r>
          </a:p>
        </p:txBody>
      </p:sp>
      <p:sp>
        <p:nvSpPr>
          <p:cNvPr id="5" name="Content Placeholder 4"/>
          <p:cNvSpPr>
            <a:spLocks noGrp="1"/>
          </p:cNvSpPr>
          <p:nvPr>
            <p:ph idx="4294967295"/>
          </p:nvPr>
        </p:nvSpPr>
        <p:spPr>
          <a:xfrm>
            <a:off x="464765" y="1042190"/>
            <a:ext cx="6534845" cy="5463806"/>
          </a:xfrm>
        </p:spPr>
        <p:txBody>
          <a:bodyPr>
            <a:normAutofit/>
          </a:bodyPr>
          <a:lstStyle/>
          <a:p>
            <a:r>
              <a:rPr lang="en-US" sz="2800" dirty="0"/>
              <a:t>Practice Guide Publication</a:t>
            </a:r>
          </a:p>
          <a:p>
            <a:r>
              <a:rPr lang="en-US" dirty="0"/>
              <a:t>Volume A: Executive Summary</a:t>
            </a:r>
          </a:p>
          <a:p>
            <a:pPr marL="228600" indent="-228600">
              <a:lnSpc>
                <a:spcPct val="100000"/>
              </a:lnSpc>
              <a:spcBef>
                <a:spcPts val="800"/>
              </a:spcBef>
              <a:spcAft>
                <a:spcPts val="800"/>
              </a:spcAft>
              <a:buFont typeface="Arial" charset="0"/>
              <a:buChar char="•"/>
            </a:pPr>
            <a:r>
              <a:rPr lang="en-US" sz="1800" b="0" dirty="0">
                <a:solidFill>
                  <a:schemeClr val="tx1"/>
                </a:solidFill>
              </a:rPr>
              <a:t>High-level overview of the project, including summaries of the challenge, solution, and benefits</a:t>
            </a:r>
          </a:p>
          <a:p>
            <a:r>
              <a:rPr lang="en-US" dirty="0"/>
              <a:t>Volume B: Approach, Architecture, and Security Characteristics</a:t>
            </a:r>
          </a:p>
          <a:p>
            <a:pPr marL="228600" indent="-228600">
              <a:lnSpc>
                <a:spcPct val="100000"/>
              </a:lnSpc>
              <a:spcBef>
                <a:spcPts val="800"/>
              </a:spcBef>
              <a:spcAft>
                <a:spcPts val="800"/>
              </a:spcAft>
              <a:buFont typeface="Arial" charset="0"/>
              <a:buChar char="•"/>
            </a:pPr>
            <a:r>
              <a:rPr lang="en-US" sz="1800" b="0" dirty="0">
                <a:solidFill>
                  <a:schemeClr val="tx1"/>
                </a:solidFill>
              </a:rPr>
              <a:t>Deep dive into challenge and solution, including approach, architecture, and security mapping to NIST Cyber Security Framework (CSF) and other relevant standards</a:t>
            </a:r>
          </a:p>
          <a:p>
            <a:r>
              <a:rPr lang="en-US" dirty="0"/>
              <a:t>Volume C: How-To Guide </a:t>
            </a:r>
          </a:p>
          <a:p>
            <a:pPr marL="228600" indent="-228600">
              <a:lnSpc>
                <a:spcPct val="100000"/>
              </a:lnSpc>
              <a:spcBef>
                <a:spcPts val="800"/>
              </a:spcBef>
              <a:spcAft>
                <a:spcPts val="800"/>
              </a:spcAft>
              <a:buFont typeface="Arial" charset="0"/>
              <a:buChar char="•"/>
            </a:pPr>
            <a:r>
              <a:rPr lang="en-US" sz="1800" b="0" dirty="0">
                <a:solidFill>
                  <a:schemeClr val="tx1"/>
                </a:solidFill>
              </a:rPr>
              <a:t>Detailed instructions on how to implement the solution, including components, installation, configuration, operation, and maintenance </a:t>
            </a:r>
          </a:p>
        </p:txBody>
      </p:sp>
      <p:pic>
        <p:nvPicPr>
          <p:cNvPr id="4" name="Picture 3">
            <a:extLst>
              <a:ext uri="{FF2B5EF4-FFF2-40B4-BE49-F238E27FC236}">
                <a16:creationId xmlns:a16="http://schemas.microsoft.com/office/drawing/2014/main" id="{E35C8720-5BCB-4E8D-9943-7BB8C5D0EABE}"/>
              </a:ext>
            </a:extLst>
          </p:cNvPr>
          <p:cNvPicPr>
            <a:picLocks noChangeAspect="1"/>
          </p:cNvPicPr>
          <p:nvPr/>
        </p:nvPicPr>
        <p:blipFill>
          <a:blip r:embed="rId3"/>
          <a:stretch>
            <a:fillRect/>
          </a:stretch>
        </p:blipFill>
        <p:spPr>
          <a:xfrm>
            <a:off x="7192580" y="793147"/>
            <a:ext cx="4075100" cy="5305904"/>
          </a:xfrm>
          <a:prstGeom prst="rect">
            <a:avLst/>
          </a:prstGeom>
          <a:ln>
            <a:solidFill>
              <a:schemeClr val="tx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76050752"/>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229916"/>
            <a:ext cx="10515600" cy="535531"/>
          </a:xfrm>
        </p:spPr>
        <p:txBody>
          <a:bodyPr/>
          <a:lstStyle/>
          <a:p>
            <a:r>
              <a:rPr lang="en-US" sz="3200" dirty="0"/>
              <a:t>SP 1800 Series</a:t>
            </a:r>
          </a:p>
        </p:txBody>
      </p:sp>
      <p:sp>
        <p:nvSpPr>
          <p:cNvPr id="13" name="Content Placeholder 4">
            <a:extLst>
              <a:ext uri="{FF2B5EF4-FFF2-40B4-BE49-F238E27FC236}">
                <a16:creationId xmlns:a16="http://schemas.microsoft.com/office/drawing/2014/main" id="{B4B6E4DA-4676-4A11-9CBC-D7AF94EDEA91}"/>
              </a:ext>
            </a:extLst>
          </p:cNvPr>
          <p:cNvSpPr txBox="1">
            <a:spLocks/>
          </p:cNvSpPr>
          <p:nvPr/>
        </p:nvSpPr>
        <p:spPr>
          <a:xfrm>
            <a:off x="558801" y="1047206"/>
            <a:ext cx="5403087" cy="4407360"/>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a:buNone/>
              <a:defRPr sz="2400" b="1" kern="1200">
                <a:solidFill>
                  <a:srgbClr val="4F8CBD"/>
                </a:solidFill>
                <a:latin typeface="+mn-lt"/>
                <a:ea typeface="+mn-ea"/>
                <a:cs typeface="+mn-cs"/>
              </a:defRPr>
            </a:lvl1pPr>
            <a:lvl2pPr marL="228600" indent="-228600" algn="l" defTabSz="914400" rtl="0" eaLnBrk="1" latinLnBrk="0" hangingPunct="1">
              <a:lnSpc>
                <a:spcPct val="100000"/>
              </a:lnSpc>
              <a:spcBef>
                <a:spcPts val="800"/>
              </a:spcBef>
              <a:spcAft>
                <a:spcPts val="800"/>
              </a:spcAft>
              <a:buFont typeface="Arial"/>
              <a:buChar char="•"/>
              <a:tabLst/>
              <a:defRPr sz="2200" kern="1200">
                <a:solidFill>
                  <a:schemeClr val="tx1"/>
                </a:solidFill>
                <a:latin typeface="+mn-lt"/>
                <a:ea typeface="+mn-ea"/>
                <a:cs typeface="+mn-cs"/>
              </a:defRPr>
            </a:lvl2pPr>
            <a:lvl3pPr marL="457200" indent="-228600" algn="l" defTabSz="914400" rtl="0" eaLnBrk="1" latinLnBrk="0" hangingPunct="1">
              <a:lnSpc>
                <a:spcPct val="100000"/>
              </a:lnSpc>
              <a:spcBef>
                <a:spcPts val="800"/>
              </a:spcBef>
              <a:spcAft>
                <a:spcPts val="800"/>
              </a:spcAft>
              <a:buFont typeface="Wingdings" charset="2"/>
              <a:buChar char="§"/>
              <a:tabLst/>
              <a:defRPr sz="2000" kern="1200">
                <a:solidFill>
                  <a:schemeClr val="tx1"/>
                </a:solidFill>
                <a:latin typeface="+mn-lt"/>
                <a:ea typeface="+mn-ea"/>
                <a:cs typeface="+mn-cs"/>
              </a:defRPr>
            </a:lvl3pPr>
            <a:lvl4pPr marL="685800" indent="-228600" algn="l" defTabSz="914400" rtl="0" eaLnBrk="1" latinLnBrk="0" hangingPunct="1">
              <a:lnSpc>
                <a:spcPct val="100000"/>
              </a:lnSpc>
              <a:spcBef>
                <a:spcPts val="800"/>
              </a:spcBef>
              <a:spcAft>
                <a:spcPts val="800"/>
              </a:spcAft>
              <a:buFont typeface=".AppleSystemUIFont" charset="-120"/>
              <a:buChar char="-"/>
              <a:tabLst/>
              <a:defRPr sz="1800" kern="1200">
                <a:solidFill>
                  <a:schemeClr val="tx1"/>
                </a:solidFill>
                <a:latin typeface="+mn-lt"/>
                <a:ea typeface="+mn-ea"/>
                <a:cs typeface="+mn-cs"/>
              </a:defRPr>
            </a:lvl4pPr>
            <a:lvl5pPr marL="914400" indent="-228600" algn="l" defTabSz="914400" rtl="0" eaLnBrk="1" latinLnBrk="0" hangingPunct="1">
              <a:lnSpc>
                <a:spcPct val="100000"/>
              </a:lnSpc>
              <a:spcBef>
                <a:spcPts val="800"/>
              </a:spcBef>
              <a:spcAft>
                <a:spcPts val="800"/>
              </a:spcAft>
              <a:buFont typeface=".AppleSystemUIFont" charset="-12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Volume A: Executive Summary</a:t>
            </a:r>
          </a:p>
          <a:p>
            <a:pPr marL="228600" indent="-228600">
              <a:lnSpc>
                <a:spcPct val="100000"/>
              </a:lnSpc>
              <a:spcBef>
                <a:spcPts val="800"/>
              </a:spcBef>
              <a:spcAft>
                <a:spcPts val="800"/>
              </a:spcAft>
              <a:buFont typeface="Arial" charset="0"/>
              <a:buChar char="•"/>
            </a:pPr>
            <a:r>
              <a:rPr lang="en-US" sz="1800" b="0" dirty="0">
                <a:solidFill>
                  <a:schemeClr val="tx1"/>
                </a:solidFill>
              </a:rPr>
              <a:t>High-level overview of the project, including summaries of the challenge, solution, and benefits</a:t>
            </a:r>
          </a:p>
          <a:p>
            <a:r>
              <a:rPr lang="en-US" dirty="0"/>
              <a:t>Volume B: Approach, Architecture, and Security Characteristics</a:t>
            </a:r>
          </a:p>
          <a:p>
            <a:pPr marL="228600" indent="-228600">
              <a:lnSpc>
                <a:spcPct val="100000"/>
              </a:lnSpc>
              <a:spcBef>
                <a:spcPts val="800"/>
              </a:spcBef>
              <a:spcAft>
                <a:spcPts val="800"/>
              </a:spcAft>
              <a:buFont typeface="Arial" charset="0"/>
              <a:buChar char="•"/>
            </a:pPr>
            <a:r>
              <a:rPr lang="en-US" sz="1800" b="0" dirty="0">
                <a:solidFill>
                  <a:schemeClr val="tx1"/>
                </a:solidFill>
              </a:rPr>
              <a:t>Deep dive into challenge and solution, including approach, architecture, and security mapping to NIST Cyber Security Framework (CSF) and other relevant standards</a:t>
            </a:r>
          </a:p>
          <a:p>
            <a:r>
              <a:rPr lang="en-US" dirty="0"/>
              <a:t>Volume C: How-To Guide </a:t>
            </a:r>
          </a:p>
          <a:p>
            <a:pPr marL="228600" indent="-228600">
              <a:lnSpc>
                <a:spcPct val="100000"/>
              </a:lnSpc>
              <a:spcBef>
                <a:spcPts val="800"/>
              </a:spcBef>
              <a:spcAft>
                <a:spcPts val="800"/>
              </a:spcAft>
              <a:buFont typeface="Arial" charset="0"/>
              <a:buChar char="•"/>
            </a:pPr>
            <a:r>
              <a:rPr lang="en-US" sz="1800" b="0" dirty="0">
                <a:solidFill>
                  <a:schemeClr val="tx1"/>
                </a:solidFill>
              </a:rPr>
              <a:t>Detailed instructions on how to implement the solution, including components, installation, configuration, operation, and maintenance </a:t>
            </a:r>
          </a:p>
        </p:txBody>
      </p:sp>
      <p:pic>
        <p:nvPicPr>
          <p:cNvPr id="3" name="Picture 2">
            <a:extLst>
              <a:ext uri="{FF2B5EF4-FFF2-40B4-BE49-F238E27FC236}">
                <a16:creationId xmlns:a16="http://schemas.microsoft.com/office/drawing/2014/main" id="{57E180A6-AD63-44A4-9327-3C5743435632}"/>
              </a:ext>
            </a:extLst>
          </p:cNvPr>
          <p:cNvPicPr>
            <a:picLocks noChangeAspect="1"/>
          </p:cNvPicPr>
          <p:nvPr/>
        </p:nvPicPr>
        <p:blipFill>
          <a:blip r:embed="rId3"/>
          <a:stretch>
            <a:fillRect/>
          </a:stretch>
        </p:blipFill>
        <p:spPr>
          <a:xfrm>
            <a:off x="5961888" y="1047206"/>
            <a:ext cx="5832818" cy="4567129"/>
          </a:xfrm>
          <a:prstGeom prst="rect">
            <a:avLst/>
          </a:prstGeom>
        </p:spPr>
      </p:pic>
    </p:spTree>
    <p:extLst>
      <p:ext uri="{BB962C8B-B14F-4D97-AF65-F5344CB8AC3E}">
        <p14:creationId xmlns:p14="http://schemas.microsoft.com/office/powerpoint/2010/main" val="1026596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45412"/>
            <a:ext cx="10515600" cy="1567176"/>
          </a:xfrm>
        </p:spPr>
        <p:txBody>
          <a:bodyPr>
            <a:normAutofit/>
          </a:bodyPr>
          <a:lstStyle/>
          <a:p>
            <a:r>
              <a:rPr lang="en-US" dirty="0"/>
              <a:t>Identity and Access Management for the Energy Sector - SP 1800-2</a:t>
            </a:r>
          </a:p>
        </p:txBody>
      </p:sp>
      <p:sp>
        <p:nvSpPr>
          <p:cNvPr id="3" name="Rectangle 2">
            <a:extLst>
              <a:ext uri="{FF2B5EF4-FFF2-40B4-BE49-F238E27FC236}">
                <a16:creationId xmlns:a16="http://schemas.microsoft.com/office/drawing/2014/main" id="{700A4499-7F4B-4D9A-B14B-EE984152A410}"/>
              </a:ext>
            </a:extLst>
          </p:cNvPr>
          <p:cNvSpPr/>
          <p:nvPr/>
        </p:nvSpPr>
        <p:spPr>
          <a:xfrm>
            <a:off x="9647552" y="178240"/>
            <a:ext cx="2453429" cy="369332"/>
          </a:xfrm>
          <a:prstGeom prst="rect">
            <a:avLst/>
          </a:prstGeom>
        </p:spPr>
        <p:txBody>
          <a:bodyPr wrap="none">
            <a:spAutoFit/>
          </a:bodyPr>
          <a:lstStyle/>
          <a:p>
            <a:r>
              <a:rPr lang="en-US" dirty="0">
                <a:solidFill>
                  <a:srgbClr val="4F8CBD"/>
                </a:solidFill>
                <a:latin typeface="Arial" charset="0"/>
                <a:ea typeface="Arial" charset="0"/>
                <a:cs typeface="Arial" charset="0"/>
              </a:rPr>
              <a:t>harry.perper@nist.gov</a:t>
            </a:r>
            <a:endParaRPr lang="en-US" dirty="0"/>
          </a:p>
        </p:txBody>
      </p:sp>
    </p:spTree>
    <p:extLst>
      <p:ext uri="{BB962C8B-B14F-4D97-AF65-F5344CB8AC3E}">
        <p14:creationId xmlns:p14="http://schemas.microsoft.com/office/powerpoint/2010/main" val="61892739"/>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1684" y="182701"/>
            <a:ext cx="11550316" cy="553998"/>
          </a:xfrm>
        </p:spPr>
        <p:txBody>
          <a:bodyPr>
            <a:normAutofit/>
          </a:bodyPr>
          <a:lstStyle/>
          <a:p>
            <a:r>
              <a:rPr lang="en-US" dirty="0">
                <a:latin typeface="Arial" panose="020B0604020202020204" pitchFamily="34" charset="0"/>
                <a:cs typeface="Arial" panose="020B0604020202020204" pitchFamily="34" charset="0"/>
              </a:rPr>
              <a:t>Identity and Access Management: SP 1800-2</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4294967295"/>
          </p:nvPr>
        </p:nvSpPr>
        <p:spPr>
          <a:xfrm>
            <a:off x="513510" y="1539779"/>
            <a:ext cx="5263816" cy="3984681"/>
          </a:xfrm>
        </p:spPr>
        <p:txBody>
          <a:bodyPr>
            <a:spAutoFit/>
          </a:bodyPr>
          <a:lstStyle/>
          <a:p>
            <a:pPr marL="0" indent="0">
              <a:buNone/>
            </a:pPr>
            <a:r>
              <a:rPr lang="en-US" b="1" dirty="0">
                <a:latin typeface="Arial" panose="020B0604020202020204" pitchFamily="34" charset="0"/>
                <a:cs typeface="Arial" panose="020B0604020202020204" pitchFamily="34" charset="0"/>
              </a:rPr>
              <a:t>Overview</a:t>
            </a:r>
            <a:endParaRPr lang="en-US" dirty="0">
              <a:latin typeface="Arial" panose="020B0604020202020204" pitchFamily="34" charset="0"/>
              <a:cs typeface="Arial" panose="020B0604020202020204" pitchFamily="34" charset="0"/>
            </a:endParaRPr>
          </a:p>
          <a:p>
            <a:pPr marL="228600" lvl="0" indent="-228600">
              <a:lnSpc>
                <a:spcPct val="100000"/>
              </a:lnSpc>
              <a:spcBef>
                <a:spcPts val="800"/>
              </a:spcBef>
              <a:spcAft>
                <a:spcPts val="800"/>
              </a:spcAft>
              <a:buFont typeface="Arial" panose="020B0604020202020204" pitchFamily="34" charset="0"/>
              <a:buChar char="•"/>
            </a:pPr>
            <a:r>
              <a:rPr lang="en-US" sz="1800" b="0" dirty="0">
                <a:solidFill>
                  <a:srgbClr val="000000"/>
                </a:solidFill>
                <a:latin typeface="Arial" panose="020B0604020202020204" pitchFamily="34" charset="0"/>
                <a:ea typeface="+mn-ea"/>
                <a:cs typeface="Arial" panose="020B0604020202020204" pitchFamily="34" charset="0"/>
              </a:rPr>
              <a:t>Electric companies need to be able to control access to their networked resources</a:t>
            </a:r>
          </a:p>
          <a:p>
            <a:pPr marL="228600" lvl="0" indent="-228600">
              <a:lnSpc>
                <a:spcPct val="100000"/>
              </a:lnSpc>
              <a:spcBef>
                <a:spcPts val="800"/>
              </a:spcBef>
              <a:spcAft>
                <a:spcPts val="800"/>
              </a:spcAft>
              <a:buFont typeface="Arial" panose="020B0604020202020204" pitchFamily="34" charset="0"/>
              <a:buChar char="•"/>
            </a:pPr>
            <a:r>
              <a:rPr lang="en-US" sz="1800" b="0" dirty="0">
                <a:solidFill>
                  <a:srgbClr val="000000"/>
                </a:solidFill>
                <a:latin typeface="Arial" panose="020B0604020202020204" pitchFamily="34" charset="0"/>
                <a:ea typeface="+mn-ea"/>
                <a:cs typeface="Arial" panose="020B0604020202020204" pitchFamily="34" charset="0"/>
              </a:rPr>
              <a:t>Identity and Access Management (IdAM) implementations are often decentralized and controlled by numerous departments within a company</a:t>
            </a:r>
          </a:p>
          <a:p>
            <a:pPr marL="228600" lvl="0" indent="-228600">
              <a:lnSpc>
                <a:spcPct val="100000"/>
              </a:lnSpc>
              <a:spcBef>
                <a:spcPts val="800"/>
              </a:spcBef>
              <a:spcAft>
                <a:spcPts val="800"/>
              </a:spcAft>
              <a:buFont typeface="Arial" panose="020B0604020202020204" pitchFamily="34" charset="0"/>
              <a:buChar char="•"/>
            </a:pPr>
            <a:r>
              <a:rPr lang="en-US" sz="1800" b="0" dirty="0">
                <a:solidFill>
                  <a:srgbClr val="000000"/>
                </a:solidFill>
                <a:latin typeface="Arial" panose="020B0604020202020204" pitchFamily="34" charset="0"/>
                <a:ea typeface="+mn-ea"/>
                <a:cs typeface="Arial" panose="020B0604020202020204" pitchFamily="34" charset="0"/>
              </a:rPr>
              <a:t>The IdAM Practice Guide shows how an electric utility can implement a converged IdAM platform to provide a comprehensive view of all users within the enterprise across all silos, and the access rights they have been granted</a:t>
            </a:r>
          </a:p>
        </p:txBody>
      </p:sp>
      <p:sp>
        <p:nvSpPr>
          <p:cNvPr id="4" name="Content Placeholder 3"/>
          <p:cNvSpPr>
            <a:spLocks noGrp="1"/>
          </p:cNvSpPr>
          <p:nvPr>
            <p:ph sz="half" idx="4294967295"/>
          </p:nvPr>
        </p:nvSpPr>
        <p:spPr>
          <a:xfrm>
            <a:off x="6022470" y="3003327"/>
            <a:ext cx="5884634" cy="804323"/>
          </a:xfrm>
        </p:spPr>
        <p:txBody>
          <a:bodyPr>
            <a:spAutoFit/>
          </a:bodyPr>
          <a:lstStyle/>
          <a:p>
            <a:r>
              <a:rPr lang="en-US" sz="2400" dirty="0">
                <a:latin typeface="Arial" panose="020B0604020202020204" pitchFamily="34" charset="0"/>
                <a:cs typeface="Arial" panose="020B0604020202020204" pitchFamily="34" charset="0"/>
              </a:rPr>
              <a:t>Project Status</a:t>
            </a:r>
            <a:endParaRPr lang="en-US" sz="2400" b="1" dirty="0">
              <a:latin typeface="Arial" panose="020B0604020202020204" pitchFamily="34" charset="0"/>
              <a:cs typeface="Arial" panose="020B0604020202020204" pitchFamily="34" charset="0"/>
            </a:endParaRPr>
          </a:p>
          <a:p>
            <a:pPr>
              <a:lnSpc>
                <a:spcPct val="100000"/>
              </a:lnSpc>
              <a:spcBef>
                <a:spcPts val="800"/>
              </a:spcBef>
              <a:spcAft>
                <a:spcPts val="800"/>
              </a:spcAft>
            </a:pPr>
            <a:r>
              <a:rPr lang="en-US" sz="1800" b="0" dirty="0">
                <a:solidFill>
                  <a:schemeClr val="tx1"/>
                </a:solidFill>
                <a:latin typeface="Arial" panose="020B0604020202020204" pitchFamily="34" charset="0"/>
                <a:cs typeface="Arial" panose="020B0604020202020204" pitchFamily="34" charset="0"/>
              </a:rPr>
              <a:t>Final published July 2018</a:t>
            </a:r>
          </a:p>
        </p:txBody>
      </p:sp>
      <p:sp>
        <p:nvSpPr>
          <p:cNvPr id="5" name="Rectangle 4"/>
          <p:cNvSpPr/>
          <p:nvPr/>
        </p:nvSpPr>
        <p:spPr>
          <a:xfrm>
            <a:off x="5990317" y="4102251"/>
            <a:ext cx="6096000" cy="1800493"/>
          </a:xfrm>
          <a:prstGeom prst="rect">
            <a:avLst/>
          </a:prstGeom>
        </p:spPr>
        <p:txBody>
          <a:bodyPr>
            <a:spAutoFit/>
          </a:bodyPr>
          <a:lstStyle/>
          <a:p>
            <a:pPr>
              <a:spcAft>
                <a:spcPts val="600"/>
              </a:spcAft>
            </a:pPr>
            <a:r>
              <a:rPr lang="en-US" sz="2400" b="1" dirty="0">
                <a:solidFill>
                  <a:srgbClr val="4F8CBD"/>
                </a:solidFill>
                <a:latin typeface="Arial" panose="020B0604020202020204" pitchFamily="34" charset="0"/>
                <a:cs typeface="Arial" panose="020B0604020202020204" pitchFamily="34" charset="0"/>
              </a:rPr>
              <a:t>Collaborate with Us</a:t>
            </a:r>
          </a:p>
          <a:p>
            <a:pPr marL="228600" lvl="0" indent="-228600">
              <a:spcBef>
                <a:spcPts val="600"/>
              </a:spcBef>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Download NIST SP 1800-2, </a:t>
            </a:r>
            <a:r>
              <a:rPr lang="en-US" dirty="0">
                <a:solidFill>
                  <a:srgbClr val="000000"/>
                </a:solidFill>
                <a:latin typeface="Arial" panose="020B0604020202020204" pitchFamily="34" charset="0"/>
                <a:cs typeface="Arial" panose="020B0604020202020204" pitchFamily="34" charset="0"/>
                <a:hlinkClick r:id="rId3"/>
              </a:rPr>
              <a:t>Identity and Access Management for Electric Utilities</a:t>
            </a:r>
            <a:endParaRPr lang="en-US" dirty="0">
              <a:solidFill>
                <a:srgbClr val="000000"/>
              </a:solidFill>
              <a:latin typeface="Arial" panose="020B0604020202020204" pitchFamily="34" charset="0"/>
              <a:cs typeface="Arial" panose="020B0604020202020204" pitchFamily="34" charset="0"/>
            </a:endParaRPr>
          </a:p>
          <a:p>
            <a:pPr marL="228600" lvl="0" indent="-228600">
              <a:spcBef>
                <a:spcPts val="600"/>
              </a:spcBef>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Email </a:t>
            </a:r>
            <a:r>
              <a:rPr lang="en-US" dirty="0">
                <a:solidFill>
                  <a:srgbClr val="000000"/>
                </a:solidFill>
                <a:latin typeface="Arial" panose="020B0604020202020204" pitchFamily="34" charset="0"/>
                <a:cs typeface="Arial" panose="020B0604020202020204" pitchFamily="34" charset="0"/>
                <a:hlinkClick r:id="rId4"/>
              </a:rPr>
              <a:t>energy-nccoe@nist.gov</a:t>
            </a:r>
            <a:r>
              <a:rPr lang="en-US" dirty="0">
                <a:solidFill>
                  <a:srgbClr val="000000"/>
                </a:solidFill>
                <a:latin typeface="Arial" panose="020B0604020202020204" pitchFamily="34" charset="0"/>
                <a:cs typeface="Arial" panose="020B0604020202020204" pitchFamily="34" charset="0"/>
              </a:rPr>
              <a:t> to join the Community of Interest for this project</a:t>
            </a:r>
            <a:endParaRPr lang="en-US" b="1" dirty="0">
              <a:solidFill>
                <a:srgbClr val="000000"/>
              </a:solidFill>
              <a:latin typeface="Arial" panose="020B0604020202020204" pitchFamily="34" charset="0"/>
              <a:cs typeface="Arial" panose="020B0604020202020204" pitchFamily="34" charset="0"/>
            </a:endParaRPr>
          </a:p>
        </p:txBody>
      </p:sp>
      <p:sp>
        <p:nvSpPr>
          <p:cNvPr id="42" name="TextBox 41"/>
          <p:cNvSpPr txBox="1"/>
          <p:nvPr/>
        </p:nvSpPr>
        <p:spPr>
          <a:xfrm>
            <a:off x="550064" y="809511"/>
            <a:ext cx="10095632" cy="461665"/>
          </a:xfrm>
          <a:prstGeom prst="rect">
            <a:avLst/>
          </a:prstGeom>
          <a:noFill/>
        </p:spPr>
        <p:txBody>
          <a:bodyPr wrap="square" rtlCol="0">
            <a:spAutoFit/>
          </a:bodyPr>
          <a:lstStyle/>
          <a:p>
            <a:r>
              <a:rPr lang="en-US" sz="2400" b="1" i="1" dirty="0">
                <a:solidFill>
                  <a:srgbClr val="E79824"/>
                </a:solidFill>
                <a:latin typeface="Arial" charset="0"/>
                <a:ea typeface="Arial" charset="0"/>
                <a:cs typeface="Arial" charset="0"/>
              </a:rPr>
              <a:t>Securing networked infrastructure for the energy sector</a:t>
            </a:r>
          </a:p>
        </p:txBody>
      </p:sp>
      <p:sp>
        <p:nvSpPr>
          <p:cNvPr id="26" name="TextBox 25"/>
          <p:cNvSpPr txBox="1"/>
          <p:nvPr/>
        </p:nvSpPr>
        <p:spPr>
          <a:xfrm>
            <a:off x="6126663" y="2114490"/>
            <a:ext cx="1407521" cy="276999"/>
          </a:xfrm>
          <a:prstGeom prst="rect">
            <a:avLst/>
          </a:prstGeom>
          <a:noFill/>
          <a:ln>
            <a:noFill/>
          </a:ln>
        </p:spPr>
        <p:txBody>
          <a:bodyPr wrap="square" lIns="0" tIns="0" rIns="0" bIns="0" rtlCol="0">
            <a:spAutoFit/>
          </a:bodyPr>
          <a:lstStyle/>
          <a:p>
            <a:pPr algn="ctr">
              <a:spcAft>
                <a:spcPts val="300"/>
              </a:spcAft>
            </a:pPr>
            <a:r>
              <a:rPr lang="en-US" b="1" kern="0" cap="all" dirty="0">
                <a:solidFill>
                  <a:schemeClr val="bg1"/>
                </a:solidFill>
                <a:latin typeface="Arial" charset="0"/>
                <a:ea typeface="Arial" charset="0"/>
                <a:cs typeface="Arial" charset="0"/>
              </a:rPr>
              <a:t>Define </a:t>
            </a:r>
          </a:p>
        </p:txBody>
      </p:sp>
      <p:sp>
        <p:nvSpPr>
          <p:cNvPr id="27" name="TextBox 26"/>
          <p:cNvSpPr txBox="1"/>
          <p:nvPr/>
        </p:nvSpPr>
        <p:spPr>
          <a:xfrm>
            <a:off x="7536374" y="2114490"/>
            <a:ext cx="1437798" cy="276999"/>
          </a:xfrm>
          <a:prstGeom prst="rect">
            <a:avLst/>
          </a:prstGeom>
          <a:noFill/>
          <a:ln>
            <a:noFill/>
          </a:ln>
        </p:spPr>
        <p:txBody>
          <a:bodyPr wrap="square" lIns="0" tIns="0" rIns="0" bIns="0" rtlCol="0">
            <a:spAutoFit/>
          </a:bodyPr>
          <a:lstStyle/>
          <a:p>
            <a:pPr algn="ctr">
              <a:spcAft>
                <a:spcPts val="300"/>
              </a:spcAft>
            </a:pPr>
            <a:r>
              <a:rPr lang="en-US" b="1" kern="0" cap="all" dirty="0">
                <a:solidFill>
                  <a:schemeClr val="bg1"/>
                </a:solidFill>
                <a:latin typeface="Arial" charset="0"/>
                <a:ea typeface="Arial" charset="0"/>
                <a:cs typeface="Arial" charset="0"/>
              </a:rPr>
              <a:t>ASSEMBLE </a:t>
            </a:r>
          </a:p>
        </p:txBody>
      </p:sp>
      <p:sp>
        <p:nvSpPr>
          <p:cNvPr id="28" name="TextBox 27"/>
          <p:cNvSpPr txBox="1"/>
          <p:nvPr/>
        </p:nvSpPr>
        <p:spPr>
          <a:xfrm>
            <a:off x="8970765" y="2114490"/>
            <a:ext cx="1427439" cy="276999"/>
          </a:xfrm>
          <a:prstGeom prst="rect">
            <a:avLst/>
          </a:prstGeom>
          <a:noFill/>
          <a:ln>
            <a:noFill/>
          </a:ln>
        </p:spPr>
        <p:txBody>
          <a:bodyPr wrap="square" lIns="0" tIns="0" rIns="0" bIns="0" rtlCol="0">
            <a:spAutoFit/>
          </a:bodyPr>
          <a:lstStyle/>
          <a:p>
            <a:pPr algn="ctr">
              <a:spcAft>
                <a:spcPts val="300"/>
              </a:spcAft>
            </a:pPr>
            <a:r>
              <a:rPr lang="en-US" b="1" kern="0" cap="all" dirty="0">
                <a:solidFill>
                  <a:schemeClr val="bg1"/>
                </a:solidFill>
                <a:latin typeface="Arial" charset="0"/>
                <a:ea typeface="Arial" charset="0"/>
                <a:cs typeface="Arial" charset="0"/>
              </a:rPr>
              <a:t>BUILD</a:t>
            </a:r>
          </a:p>
        </p:txBody>
      </p:sp>
      <p:sp>
        <p:nvSpPr>
          <p:cNvPr id="30" name="TextBox 29"/>
          <p:cNvSpPr txBox="1"/>
          <p:nvPr/>
        </p:nvSpPr>
        <p:spPr>
          <a:xfrm>
            <a:off x="10406373" y="2114490"/>
            <a:ext cx="1425250" cy="276999"/>
          </a:xfrm>
          <a:prstGeom prst="rect">
            <a:avLst/>
          </a:prstGeom>
          <a:noFill/>
          <a:ln>
            <a:noFill/>
          </a:ln>
        </p:spPr>
        <p:txBody>
          <a:bodyPr wrap="square" lIns="0" tIns="0" rIns="0" bIns="0" rtlCol="0">
            <a:spAutoFit/>
          </a:bodyPr>
          <a:lstStyle/>
          <a:p>
            <a:pPr algn="ctr">
              <a:spcAft>
                <a:spcPts val="300"/>
              </a:spcAft>
            </a:pPr>
            <a:r>
              <a:rPr lang="en-US" b="1" kern="0" cap="all" dirty="0">
                <a:solidFill>
                  <a:schemeClr val="bg1"/>
                </a:solidFill>
                <a:latin typeface="Arial" charset="0"/>
                <a:ea typeface="Arial" charset="0"/>
                <a:cs typeface="Arial" charset="0"/>
              </a:rPr>
              <a:t>Advocate</a:t>
            </a:r>
          </a:p>
        </p:txBody>
      </p:sp>
      <p:sp>
        <p:nvSpPr>
          <p:cNvPr id="29" name="Rectangle 28"/>
          <p:cNvSpPr/>
          <p:nvPr/>
        </p:nvSpPr>
        <p:spPr>
          <a:xfrm>
            <a:off x="6109909" y="1731069"/>
            <a:ext cx="1429039" cy="1143000"/>
          </a:xfrm>
          <a:prstGeom prst="rect">
            <a:avLst/>
          </a:prstGeom>
          <a:solidFill>
            <a:srgbClr val="4F8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9" dirty="0">
              <a:latin typeface="Arial" panose="020B0604020202020204" pitchFamily="34" charset="0"/>
              <a:cs typeface="Arial" panose="020B0604020202020204" pitchFamily="34" charset="0"/>
            </a:endParaRPr>
          </a:p>
        </p:txBody>
      </p:sp>
      <p:cxnSp>
        <p:nvCxnSpPr>
          <p:cNvPr id="31" name="Straight Connector 30"/>
          <p:cNvCxnSpPr/>
          <p:nvPr/>
        </p:nvCxnSpPr>
        <p:spPr>
          <a:xfrm>
            <a:off x="6109910" y="1493884"/>
            <a:ext cx="5721713" cy="137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6740868" y="1449760"/>
            <a:ext cx="102350" cy="90988"/>
          </a:xfrm>
          <a:prstGeom prst="ellipse">
            <a:avLst/>
          </a:prstGeom>
          <a:solidFill>
            <a:schemeClr val="tx1">
              <a:lumMod val="75000"/>
              <a:lumOff val="2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9" dirty="0">
              <a:latin typeface="Arial" panose="020B0604020202020204" pitchFamily="34" charset="0"/>
              <a:cs typeface="Arial" panose="020B0604020202020204" pitchFamily="34" charset="0"/>
            </a:endParaRPr>
          </a:p>
        </p:txBody>
      </p:sp>
      <p:sp>
        <p:nvSpPr>
          <p:cNvPr id="33" name="Oval 32"/>
          <p:cNvSpPr/>
          <p:nvPr/>
        </p:nvSpPr>
        <p:spPr>
          <a:xfrm>
            <a:off x="8210268" y="1449760"/>
            <a:ext cx="102350" cy="90988"/>
          </a:xfrm>
          <a:prstGeom prst="ellipse">
            <a:avLst/>
          </a:prstGeom>
          <a:solidFill>
            <a:schemeClr val="tx1">
              <a:lumMod val="75000"/>
              <a:lumOff val="2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9" dirty="0">
              <a:latin typeface="Arial" panose="020B0604020202020204" pitchFamily="34" charset="0"/>
              <a:cs typeface="Arial" panose="020B0604020202020204" pitchFamily="34" charset="0"/>
            </a:endParaRPr>
          </a:p>
        </p:txBody>
      </p:sp>
      <p:sp>
        <p:nvSpPr>
          <p:cNvPr id="34" name="Oval 33"/>
          <p:cNvSpPr/>
          <p:nvPr/>
        </p:nvSpPr>
        <p:spPr>
          <a:xfrm>
            <a:off x="9646006" y="1449760"/>
            <a:ext cx="102350" cy="90988"/>
          </a:xfrm>
          <a:prstGeom prst="ellipse">
            <a:avLst/>
          </a:prstGeom>
          <a:solidFill>
            <a:schemeClr val="tx1">
              <a:lumMod val="75000"/>
              <a:lumOff val="2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9" dirty="0">
              <a:latin typeface="Arial" panose="020B0604020202020204" pitchFamily="34" charset="0"/>
              <a:cs typeface="Arial" panose="020B0604020202020204" pitchFamily="34" charset="0"/>
            </a:endParaRPr>
          </a:p>
        </p:txBody>
      </p:sp>
      <p:sp>
        <p:nvSpPr>
          <p:cNvPr id="35" name="Oval 34"/>
          <p:cNvSpPr/>
          <p:nvPr/>
        </p:nvSpPr>
        <p:spPr>
          <a:xfrm>
            <a:off x="11066040" y="1449760"/>
            <a:ext cx="102350" cy="90988"/>
          </a:xfrm>
          <a:prstGeom prst="ellipse">
            <a:avLst/>
          </a:prstGeom>
          <a:solidFill>
            <a:schemeClr val="tx1">
              <a:lumMod val="75000"/>
              <a:lumOff val="2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9" dirty="0">
              <a:latin typeface="Arial" panose="020B0604020202020204" pitchFamily="34" charset="0"/>
              <a:cs typeface="Arial" panose="020B0604020202020204" pitchFamily="34" charset="0"/>
            </a:endParaRPr>
          </a:p>
        </p:txBody>
      </p:sp>
      <p:sp>
        <p:nvSpPr>
          <p:cNvPr id="36" name="Rectangle 35"/>
          <p:cNvSpPr/>
          <p:nvPr/>
        </p:nvSpPr>
        <p:spPr>
          <a:xfrm>
            <a:off x="7538564" y="1731069"/>
            <a:ext cx="1435608" cy="1143000"/>
          </a:xfrm>
          <a:prstGeom prst="rect">
            <a:avLst/>
          </a:prstGeom>
          <a:solidFill>
            <a:srgbClr val="E798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9" dirty="0">
              <a:latin typeface="Arial" panose="020B0604020202020204" pitchFamily="34" charset="0"/>
              <a:cs typeface="Arial" panose="020B0604020202020204" pitchFamily="34" charset="0"/>
            </a:endParaRPr>
          </a:p>
        </p:txBody>
      </p:sp>
      <p:sp>
        <p:nvSpPr>
          <p:cNvPr id="37" name="Rectangle 36"/>
          <p:cNvSpPr/>
          <p:nvPr/>
        </p:nvSpPr>
        <p:spPr>
          <a:xfrm>
            <a:off x="8964787" y="1731069"/>
            <a:ext cx="1435608" cy="1143000"/>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9" dirty="0">
              <a:latin typeface="Arial" panose="020B0604020202020204" pitchFamily="34" charset="0"/>
              <a:cs typeface="Arial" panose="020B0604020202020204" pitchFamily="34" charset="0"/>
            </a:endParaRPr>
          </a:p>
        </p:txBody>
      </p:sp>
      <p:sp>
        <p:nvSpPr>
          <p:cNvPr id="38" name="Rectangle 37"/>
          <p:cNvSpPr/>
          <p:nvPr/>
        </p:nvSpPr>
        <p:spPr>
          <a:xfrm>
            <a:off x="10402585" y="1731069"/>
            <a:ext cx="1435608" cy="1143000"/>
          </a:xfrm>
          <a:prstGeom prst="rect">
            <a:avLst/>
          </a:prstGeom>
          <a:solidFill>
            <a:srgbClr val="792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9" dirty="0">
              <a:latin typeface="Arial" panose="020B0604020202020204" pitchFamily="34" charset="0"/>
              <a:cs typeface="Arial" panose="020B0604020202020204" pitchFamily="34" charset="0"/>
            </a:endParaRPr>
          </a:p>
        </p:txBody>
      </p:sp>
      <p:sp>
        <p:nvSpPr>
          <p:cNvPr id="39" name="Triangle 38"/>
          <p:cNvSpPr/>
          <p:nvPr/>
        </p:nvSpPr>
        <p:spPr>
          <a:xfrm>
            <a:off x="6613260" y="1540748"/>
            <a:ext cx="365760" cy="36576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6075219" y="2167063"/>
            <a:ext cx="1407521" cy="276999"/>
          </a:xfrm>
          <a:prstGeom prst="rect">
            <a:avLst/>
          </a:prstGeom>
          <a:noFill/>
          <a:ln>
            <a:noFill/>
          </a:ln>
        </p:spPr>
        <p:txBody>
          <a:bodyPr wrap="square" lIns="0" tIns="0" rIns="0" bIns="0" rtlCol="0">
            <a:spAutoFit/>
          </a:bodyPr>
          <a:lstStyle/>
          <a:p>
            <a:pPr algn="ctr">
              <a:spcAft>
                <a:spcPts val="300"/>
              </a:spcAft>
            </a:pPr>
            <a:r>
              <a:rPr lang="en-US" b="1" kern="0" cap="all" dirty="0">
                <a:solidFill>
                  <a:schemeClr val="bg1"/>
                </a:solidFill>
                <a:latin typeface="Arial" charset="0"/>
                <a:ea typeface="Arial" charset="0"/>
                <a:cs typeface="Arial" charset="0"/>
              </a:rPr>
              <a:t>Define </a:t>
            </a:r>
          </a:p>
        </p:txBody>
      </p:sp>
      <p:sp>
        <p:nvSpPr>
          <p:cNvPr id="41" name="TextBox 40"/>
          <p:cNvSpPr txBox="1"/>
          <p:nvPr/>
        </p:nvSpPr>
        <p:spPr>
          <a:xfrm>
            <a:off x="7536374" y="2167063"/>
            <a:ext cx="1437798" cy="276999"/>
          </a:xfrm>
          <a:prstGeom prst="rect">
            <a:avLst/>
          </a:prstGeom>
          <a:noFill/>
          <a:ln>
            <a:noFill/>
          </a:ln>
        </p:spPr>
        <p:txBody>
          <a:bodyPr wrap="square" lIns="0" tIns="0" rIns="0" bIns="0" rtlCol="0">
            <a:spAutoFit/>
          </a:bodyPr>
          <a:lstStyle/>
          <a:p>
            <a:pPr algn="ctr">
              <a:spcAft>
                <a:spcPts val="300"/>
              </a:spcAft>
            </a:pPr>
            <a:r>
              <a:rPr lang="en-US" b="1" kern="0" cap="all" dirty="0">
                <a:solidFill>
                  <a:schemeClr val="bg1"/>
                </a:solidFill>
                <a:latin typeface="Arial" charset="0"/>
                <a:ea typeface="Arial" charset="0"/>
                <a:cs typeface="Arial" charset="0"/>
              </a:rPr>
              <a:t>ASSEMBLE </a:t>
            </a:r>
          </a:p>
        </p:txBody>
      </p:sp>
      <p:sp>
        <p:nvSpPr>
          <p:cNvPr id="54" name="TextBox 53"/>
          <p:cNvSpPr txBox="1"/>
          <p:nvPr/>
        </p:nvSpPr>
        <p:spPr>
          <a:xfrm>
            <a:off x="8962598" y="2167063"/>
            <a:ext cx="1437414" cy="276999"/>
          </a:xfrm>
          <a:prstGeom prst="rect">
            <a:avLst/>
          </a:prstGeom>
          <a:noFill/>
          <a:ln>
            <a:noFill/>
          </a:ln>
        </p:spPr>
        <p:txBody>
          <a:bodyPr wrap="square" lIns="0" tIns="0" rIns="0" bIns="0" rtlCol="0">
            <a:spAutoFit/>
          </a:bodyPr>
          <a:lstStyle/>
          <a:p>
            <a:pPr algn="ctr">
              <a:spcAft>
                <a:spcPts val="300"/>
              </a:spcAft>
            </a:pPr>
            <a:r>
              <a:rPr lang="en-US" b="1" kern="0" cap="all" dirty="0">
                <a:solidFill>
                  <a:schemeClr val="bg1"/>
                </a:solidFill>
                <a:latin typeface="Arial" charset="0"/>
                <a:ea typeface="Arial" charset="0"/>
                <a:cs typeface="Arial" charset="0"/>
              </a:rPr>
              <a:t>BUILD</a:t>
            </a:r>
          </a:p>
        </p:txBody>
      </p:sp>
      <p:sp>
        <p:nvSpPr>
          <p:cNvPr id="55" name="TextBox 54"/>
          <p:cNvSpPr txBox="1"/>
          <p:nvPr/>
        </p:nvSpPr>
        <p:spPr>
          <a:xfrm>
            <a:off x="10425763" y="2167063"/>
            <a:ext cx="1425250" cy="276999"/>
          </a:xfrm>
          <a:prstGeom prst="rect">
            <a:avLst/>
          </a:prstGeom>
          <a:noFill/>
          <a:ln>
            <a:noFill/>
          </a:ln>
        </p:spPr>
        <p:txBody>
          <a:bodyPr wrap="square" lIns="0" tIns="0" rIns="0" bIns="0" rtlCol="0">
            <a:spAutoFit/>
          </a:bodyPr>
          <a:lstStyle/>
          <a:p>
            <a:pPr algn="ctr">
              <a:spcAft>
                <a:spcPts val="300"/>
              </a:spcAft>
            </a:pPr>
            <a:r>
              <a:rPr lang="en-US" b="1" kern="0" cap="all" dirty="0">
                <a:solidFill>
                  <a:schemeClr val="bg1"/>
                </a:solidFill>
                <a:latin typeface="Arial" charset="0"/>
                <a:ea typeface="Arial" charset="0"/>
                <a:cs typeface="Arial" charset="0"/>
              </a:rPr>
              <a:t>Advocate</a:t>
            </a:r>
          </a:p>
        </p:txBody>
      </p:sp>
      <p:sp>
        <p:nvSpPr>
          <p:cNvPr id="56" name="Triangle 55"/>
          <p:cNvSpPr/>
          <p:nvPr/>
        </p:nvSpPr>
        <p:spPr>
          <a:xfrm>
            <a:off x="8078563" y="1542582"/>
            <a:ext cx="365760" cy="3657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riangle 56"/>
          <p:cNvSpPr/>
          <p:nvPr/>
        </p:nvSpPr>
        <p:spPr>
          <a:xfrm>
            <a:off x="9505570" y="1541930"/>
            <a:ext cx="365760" cy="365760"/>
          </a:xfrm>
          <a:prstGeom prst="triangle">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riangle 61"/>
          <p:cNvSpPr/>
          <p:nvPr/>
        </p:nvSpPr>
        <p:spPr>
          <a:xfrm>
            <a:off x="10929382" y="1539045"/>
            <a:ext cx="365760" cy="365760"/>
          </a:xfrm>
          <a:prstGeom prst="triangle">
            <a:avLst/>
          </a:prstGeom>
          <a:solidFill>
            <a:srgbClr val="792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5-Point Star 60"/>
          <p:cNvSpPr/>
          <p:nvPr/>
        </p:nvSpPr>
        <p:spPr>
          <a:xfrm>
            <a:off x="10888136" y="1180834"/>
            <a:ext cx="457200" cy="457200"/>
          </a:xfrm>
          <a:prstGeom prst="star5">
            <a:avLst/>
          </a:prstGeom>
          <a:solidFill>
            <a:srgbClr val="792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4379861"/>
      </p:ext>
    </p:extLst>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1684" y="182701"/>
            <a:ext cx="11550316" cy="553998"/>
          </a:xfrm>
        </p:spPr>
        <p:txBody>
          <a:bodyPr>
            <a:normAutofit/>
          </a:bodyPr>
          <a:lstStyle/>
          <a:p>
            <a:r>
              <a:rPr lang="en-US" dirty="0">
                <a:latin typeface="Arial" panose="020B0604020202020204" pitchFamily="34" charset="0"/>
                <a:cs typeface="Arial" panose="020B0604020202020204" pitchFamily="34" charset="0"/>
              </a:rPr>
              <a:t>What is Identity and Access Management?</a:t>
            </a:r>
            <a:endParaRPr lang="en-US" sz="3600" dirty="0">
              <a:latin typeface="Arial" panose="020B0604020202020204" pitchFamily="34" charset="0"/>
              <a:cs typeface="Arial" panose="020B0604020202020204" pitchFamily="34" charset="0"/>
            </a:endParaRPr>
          </a:p>
        </p:txBody>
      </p:sp>
      <p:sp>
        <p:nvSpPr>
          <p:cNvPr id="43" name="Content Placeholder 2">
            <a:extLst>
              <a:ext uri="{FF2B5EF4-FFF2-40B4-BE49-F238E27FC236}">
                <a16:creationId xmlns:a16="http://schemas.microsoft.com/office/drawing/2014/main" id="{19908C91-AA95-4FBC-9260-FA8CBA8AB60E}"/>
              </a:ext>
            </a:extLst>
          </p:cNvPr>
          <p:cNvSpPr txBox="1">
            <a:spLocks/>
          </p:cNvSpPr>
          <p:nvPr/>
        </p:nvSpPr>
        <p:spPr>
          <a:xfrm>
            <a:off x="617364" y="865414"/>
            <a:ext cx="10972800" cy="2588000"/>
          </a:xfrm>
          <a:prstGeom prst="rect">
            <a:avLst/>
          </a:prstGeom>
        </p:spPr>
        <p:txBody>
          <a:bodyPr>
            <a:normAutofit fontScale="92500" lnSpcReduction="10000"/>
          </a:bodyPr>
          <a:lstStyle>
            <a:lvl1pPr marL="0" indent="0" algn="l" defTabSz="914400" rtl="0" eaLnBrk="1" latinLnBrk="0" hangingPunct="1">
              <a:lnSpc>
                <a:spcPct val="90000"/>
              </a:lnSpc>
              <a:spcBef>
                <a:spcPts val="1000"/>
              </a:spcBef>
              <a:buFont typeface="Arial"/>
              <a:buNone/>
              <a:defRPr sz="2400" b="1" kern="1200">
                <a:solidFill>
                  <a:srgbClr val="4F8CBD"/>
                </a:solidFill>
                <a:latin typeface="+mn-lt"/>
                <a:ea typeface="+mn-ea"/>
                <a:cs typeface="+mn-cs"/>
              </a:defRPr>
            </a:lvl1pPr>
            <a:lvl2pPr marL="228600" indent="-228600" algn="l" defTabSz="914400" rtl="0" eaLnBrk="1" latinLnBrk="0" hangingPunct="1">
              <a:lnSpc>
                <a:spcPct val="100000"/>
              </a:lnSpc>
              <a:spcBef>
                <a:spcPts val="800"/>
              </a:spcBef>
              <a:spcAft>
                <a:spcPts val="800"/>
              </a:spcAft>
              <a:buFont typeface="Arial"/>
              <a:buChar char="•"/>
              <a:tabLst/>
              <a:defRPr sz="2200" kern="1200">
                <a:solidFill>
                  <a:schemeClr val="tx1"/>
                </a:solidFill>
                <a:latin typeface="+mn-lt"/>
                <a:ea typeface="+mn-ea"/>
                <a:cs typeface="+mn-cs"/>
              </a:defRPr>
            </a:lvl2pPr>
            <a:lvl3pPr marL="457200" indent="-228600" algn="l" defTabSz="914400" rtl="0" eaLnBrk="1" latinLnBrk="0" hangingPunct="1">
              <a:lnSpc>
                <a:spcPct val="100000"/>
              </a:lnSpc>
              <a:spcBef>
                <a:spcPts val="800"/>
              </a:spcBef>
              <a:spcAft>
                <a:spcPts val="800"/>
              </a:spcAft>
              <a:buFont typeface="Wingdings" charset="2"/>
              <a:buChar char="§"/>
              <a:tabLst/>
              <a:defRPr sz="2000" kern="1200">
                <a:solidFill>
                  <a:schemeClr val="tx1"/>
                </a:solidFill>
                <a:latin typeface="+mn-lt"/>
                <a:ea typeface="+mn-ea"/>
                <a:cs typeface="+mn-cs"/>
              </a:defRPr>
            </a:lvl3pPr>
            <a:lvl4pPr marL="685800" indent="-228600" algn="l" defTabSz="914400" rtl="0" eaLnBrk="1" latinLnBrk="0" hangingPunct="1">
              <a:lnSpc>
                <a:spcPct val="100000"/>
              </a:lnSpc>
              <a:spcBef>
                <a:spcPts val="800"/>
              </a:spcBef>
              <a:spcAft>
                <a:spcPts val="800"/>
              </a:spcAft>
              <a:buFont typeface=".AppleSystemUIFont" charset="-120"/>
              <a:buChar char="-"/>
              <a:tabLst/>
              <a:defRPr sz="1800" kern="1200">
                <a:solidFill>
                  <a:schemeClr val="tx1"/>
                </a:solidFill>
                <a:latin typeface="+mn-lt"/>
                <a:ea typeface="+mn-ea"/>
                <a:cs typeface="+mn-cs"/>
              </a:defRPr>
            </a:lvl4pPr>
            <a:lvl5pPr marL="914400" indent="-228600" algn="l" defTabSz="914400" rtl="0" eaLnBrk="1" latinLnBrk="0" hangingPunct="1">
              <a:lnSpc>
                <a:spcPct val="100000"/>
              </a:lnSpc>
              <a:spcBef>
                <a:spcPts val="800"/>
              </a:spcBef>
              <a:spcAft>
                <a:spcPts val="800"/>
              </a:spcAft>
              <a:buFont typeface=".AppleSystemUIFont" charset="-12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IdAM is the discipline of managing the relationship between a person and the resources the person needs to access to perform a job. </a:t>
            </a:r>
          </a:p>
          <a:p>
            <a:r>
              <a:rPr lang="en-US"/>
              <a:t>IdAM encompasses the processes and technologies by which individuals are identified, vetted, credentialed, authorized access to resources, and held accountable for their use of these resources. </a:t>
            </a:r>
          </a:p>
          <a:p>
            <a:r>
              <a:rPr lang="en-US"/>
              <a:t>IdAM processes and technologies create digital identity representations of people, bind those identities to credentials, and use those credentials to control access to resources.</a:t>
            </a:r>
            <a:endParaRPr lang="en-US" dirty="0"/>
          </a:p>
        </p:txBody>
      </p:sp>
      <p:grpSp>
        <p:nvGrpSpPr>
          <p:cNvPr id="6" name="Group 5">
            <a:extLst>
              <a:ext uri="{FF2B5EF4-FFF2-40B4-BE49-F238E27FC236}">
                <a16:creationId xmlns:a16="http://schemas.microsoft.com/office/drawing/2014/main" id="{C39C917D-E834-4E7B-9EDD-3C070EDC0942}"/>
              </a:ext>
            </a:extLst>
          </p:cNvPr>
          <p:cNvGrpSpPr/>
          <p:nvPr/>
        </p:nvGrpSpPr>
        <p:grpSpPr>
          <a:xfrm>
            <a:off x="2758868" y="3683237"/>
            <a:ext cx="6674264" cy="2588000"/>
            <a:chOff x="3204433" y="4181383"/>
            <a:chExt cx="5222028" cy="1905000"/>
          </a:xfrm>
        </p:grpSpPr>
        <p:grpSp>
          <p:nvGrpSpPr>
            <p:cNvPr id="44" name="Group 43">
              <a:extLst>
                <a:ext uri="{FF2B5EF4-FFF2-40B4-BE49-F238E27FC236}">
                  <a16:creationId xmlns:a16="http://schemas.microsoft.com/office/drawing/2014/main" id="{32D65574-4CAE-492D-94A5-5FECE5A11742}"/>
                </a:ext>
              </a:extLst>
            </p:cNvPr>
            <p:cNvGrpSpPr/>
            <p:nvPr/>
          </p:nvGrpSpPr>
          <p:grpSpPr>
            <a:xfrm>
              <a:off x="3204433" y="4182115"/>
              <a:ext cx="5222028" cy="1904268"/>
              <a:chOff x="3204433" y="3187815"/>
              <a:chExt cx="5222028" cy="1904268"/>
            </a:xfrm>
          </p:grpSpPr>
          <p:sp>
            <p:nvSpPr>
              <p:cNvPr id="45" name="Rounded Rectangle 7">
                <a:extLst>
                  <a:ext uri="{FF2B5EF4-FFF2-40B4-BE49-F238E27FC236}">
                    <a16:creationId xmlns:a16="http://schemas.microsoft.com/office/drawing/2014/main" id="{CEB49EBE-20D2-475D-BF48-D95C9B08C6A9}"/>
                  </a:ext>
                </a:extLst>
              </p:cNvPr>
              <p:cNvSpPr/>
              <p:nvPr/>
            </p:nvSpPr>
            <p:spPr>
              <a:xfrm>
                <a:off x="5072109" y="3187815"/>
                <a:ext cx="1371600" cy="599576"/>
              </a:xfrm>
              <a:prstGeom prst="roundRect">
                <a:avLst/>
              </a:prstGeom>
              <a:solidFill>
                <a:schemeClr val="bg1"/>
              </a:solidFill>
              <a:ln>
                <a:solidFill>
                  <a:schemeClr val="bg1">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sz="1100" b="1" dirty="0">
                    <a:solidFill>
                      <a:schemeClr val="tx1"/>
                    </a:solidFill>
                  </a:rPr>
                  <a:t>2. Credential Issuance &amp; Management</a:t>
                </a:r>
              </a:p>
            </p:txBody>
          </p:sp>
          <p:sp>
            <p:nvSpPr>
              <p:cNvPr id="46" name="Rounded Rectangle 8">
                <a:extLst>
                  <a:ext uri="{FF2B5EF4-FFF2-40B4-BE49-F238E27FC236}">
                    <a16:creationId xmlns:a16="http://schemas.microsoft.com/office/drawing/2014/main" id="{00885CFC-216F-4786-8787-09723BC1B436}"/>
                  </a:ext>
                </a:extLst>
              </p:cNvPr>
              <p:cNvSpPr/>
              <p:nvPr/>
            </p:nvSpPr>
            <p:spPr>
              <a:xfrm>
                <a:off x="3204433" y="3201487"/>
                <a:ext cx="1371600" cy="599576"/>
              </a:xfrm>
              <a:prstGeom prst="roundRect">
                <a:avLst/>
              </a:prstGeom>
              <a:solidFill>
                <a:schemeClr val="bg1"/>
              </a:solidFill>
              <a:ln>
                <a:solidFill>
                  <a:schemeClr val="bg1">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sz="1100" b="1" dirty="0">
                    <a:solidFill>
                      <a:schemeClr val="tx1"/>
                    </a:solidFill>
                  </a:rPr>
                  <a:t>1. User Registration</a:t>
                </a:r>
              </a:p>
            </p:txBody>
          </p:sp>
          <p:sp>
            <p:nvSpPr>
              <p:cNvPr id="47" name="Rounded Rectangle 10">
                <a:extLst>
                  <a:ext uri="{FF2B5EF4-FFF2-40B4-BE49-F238E27FC236}">
                    <a16:creationId xmlns:a16="http://schemas.microsoft.com/office/drawing/2014/main" id="{C78721DD-D6B1-424F-AE3C-E59051C17806}"/>
                  </a:ext>
                </a:extLst>
              </p:cNvPr>
              <p:cNvSpPr/>
              <p:nvPr/>
            </p:nvSpPr>
            <p:spPr>
              <a:xfrm>
                <a:off x="3207537" y="4631958"/>
                <a:ext cx="1752600" cy="446198"/>
              </a:xfrm>
              <a:prstGeom prst="roundRect">
                <a:avLst/>
              </a:prstGeom>
              <a:solidFill>
                <a:schemeClr val="bg1"/>
              </a:solidFill>
              <a:ln>
                <a:solidFill>
                  <a:schemeClr val="bg1">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sz="1100" b="1" dirty="0">
                    <a:solidFill>
                      <a:schemeClr val="tx1"/>
                    </a:solidFill>
                  </a:rPr>
                  <a:t>5. Authentication</a:t>
                </a:r>
              </a:p>
            </p:txBody>
          </p:sp>
          <p:sp>
            <p:nvSpPr>
              <p:cNvPr id="48" name="Rounded Rectangle 11">
                <a:extLst>
                  <a:ext uri="{FF2B5EF4-FFF2-40B4-BE49-F238E27FC236}">
                    <a16:creationId xmlns:a16="http://schemas.microsoft.com/office/drawing/2014/main" id="{E06B48DA-DC3D-4308-BDE6-1F697C21F62F}"/>
                  </a:ext>
                </a:extLst>
              </p:cNvPr>
              <p:cNvSpPr/>
              <p:nvPr/>
            </p:nvSpPr>
            <p:spPr>
              <a:xfrm>
                <a:off x="5059409" y="4631958"/>
                <a:ext cx="1600200" cy="446198"/>
              </a:xfrm>
              <a:prstGeom prst="roundRect">
                <a:avLst/>
              </a:prstGeom>
              <a:solidFill>
                <a:schemeClr val="bg1"/>
              </a:solidFill>
              <a:ln>
                <a:solidFill>
                  <a:schemeClr val="bg1">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sz="1100" b="1" dirty="0">
                    <a:solidFill>
                      <a:schemeClr val="tx1"/>
                    </a:solidFill>
                  </a:rPr>
                  <a:t>6. Access Control</a:t>
                </a:r>
              </a:p>
            </p:txBody>
          </p:sp>
          <p:sp>
            <p:nvSpPr>
              <p:cNvPr id="49" name="Rounded Rectangle 12">
                <a:extLst>
                  <a:ext uri="{FF2B5EF4-FFF2-40B4-BE49-F238E27FC236}">
                    <a16:creationId xmlns:a16="http://schemas.microsoft.com/office/drawing/2014/main" id="{F7D08D31-3836-4457-8D4B-E8994AD0D2B3}"/>
                  </a:ext>
                </a:extLst>
              </p:cNvPr>
              <p:cNvSpPr/>
              <p:nvPr/>
            </p:nvSpPr>
            <p:spPr>
              <a:xfrm>
                <a:off x="6750061" y="4645885"/>
                <a:ext cx="1676400" cy="446198"/>
              </a:xfrm>
              <a:prstGeom prst="roundRect">
                <a:avLst/>
              </a:prstGeom>
              <a:solidFill>
                <a:schemeClr val="bg1"/>
              </a:solidFill>
              <a:ln>
                <a:solidFill>
                  <a:schemeClr val="bg1">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sz="1100" b="1" dirty="0">
                    <a:solidFill>
                      <a:schemeClr val="tx1"/>
                    </a:solidFill>
                  </a:rPr>
                  <a:t>7. Audit</a:t>
                </a:r>
              </a:p>
            </p:txBody>
          </p:sp>
        </p:grpSp>
        <p:grpSp>
          <p:nvGrpSpPr>
            <p:cNvPr id="50" name="Group 49">
              <a:extLst>
                <a:ext uri="{FF2B5EF4-FFF2-40B4-BE49-F238E27FC236}">
                  <a16:creationId xmlns:a16="http://schemas.microsoft.com/office/drawing/2014/main" id="{267BACCC-5E6A-4110-A039-E0F68B466831}"/>
                </a:ext>
              </a:extLst>
            </p:cNvPr>
            <p:cNvGrpSpPr/>
            <p:nvPr/>
          </p:nvGrpSpPr>
          <p:grpSpPr>
            <a:xfrm>
              <a:off x="3207537" y="4181383"/>
              <a:ext cx="5210634" cy="1193913"/>
              <a:chOff x="3207537" y="3187083"/>
              <a:chExt cx="5210634" cy="1193913"/>
            </a:xfrm>
          </p:grpSpPr>
          <p:sp>
            <p:nvSpPr>
              <p:cNvPr id="51" name="Rounded Rectangle 9">
                <a:extLst>
                  <a:ext uri="{FF2B5EF4-FFF2-40B4-BE49-F238E27FC236}">
                    <a16:creationId xmlns:a16="http://schemas.microsoft.com/office/drawing/2014/main" id="{F9F4944D-95F9-42D9-97D5-D67681B09C93}"/>
                  </a:ext>
                </a:extLst>
              </p:cNvPr>
              <p:cNvSpPr/>
              <p:nvPr/>
            </p:nvSpPr>
            <p:spPr>
              <a:xfrm>
                <a:off x="3207537" y="4025283"/>
                <a:ext cx="5210634" cy="355713"/>
              </a:xfrm>
              <a:prstGeom prst="roundRect">
                <a:avLst/>
              </a:prstGeom>
              <a:solidFill>
                <a:schemeClr val="tx1">
                  <a:lumMod val="50000"/>
                  <a:lumOff val="50000"/>
                </a:schemeClr>
              </a:soli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sz="1100" b="1" dirty="0"/>
                  <a:t>4. Provisioning</a:t>
                </a:r>
              </a:p>
            </p:txBody>
          </p:sp>
          <p:sp>
            <p:nvSpPr>
              <p:cNvPr id="52" name="Rounded Rectangle 13">
                <a:extLst>
                  <a:ext uri="{FF2B5EF4-FFF2-40B4-BE49-F238E27FC236}">
                    <a16:creationId xmlns:a16="http://schemas.microsoft.com/office/drawing/2014/main" id="{3F8AD47E-32BB-4907-9AA6-E5BE59CDF882}"/>
                  </a:ext>
                </a:extLst>
              </p:cNvPr>
              <p:cNvSpPr/>
              <p:nvPr/>
            </p:nvSpPr>
            <p:spPr>
              <a:xfrm>
                <a:off x="6995771" y="3187083"/>
                <a:ext cx="1422400" cy="599576"/>
              </a:xfrm>
              <a:prstGeom prst="roundRect">
                <a:avLst/>
              </a:prstGeom>
              <a:solidFill>
                <a:schemeClr val="tx1">
                  <a:lumMod val="50000"/>
                  <a:lumOff val="50000"/>
                </a:schemeClr>
              </a:soli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sz="1100" b="1" dirty="0"/>
                  <a:t>3. Access Rights Management</a:t>
                </a:r>
              </a:p>
            </p:txBody>
          </p:sp>
        </p:grpSp>
      </p:grpSp>
    </p:spTree>
    <p:extLst>
      <p:ext uri="{BB962C8B-B14F-4D97-AF65-F5344CB8AC3E}">
        <p14:creationId xmlns:p14="http://schemas.microsoft.com/office/powerpoint/2010/main" val="1897934985"/>
      </p:ext>
    </p:extLst>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C57BB91-66B2-4D00-BDF6-EAD7191E95EF}"/>
              </a:ext>
            </a:extLst>
          </p:cNvPr>
          <p:cNvSpPr txBox="1">
            <a:spLocks/>
          </p:cNvSpPr>
          <p:nvPr/>
        </p:nvSpPr>
        <p:spPr>
          <a:xfrm>
            <a:off x="724543" y="170124"/>
            <a:ext cx="11550316" cy="553998"/>
          </a:xfrm>
          <a:prstGeom prst="rect">
            <a:avLst/>
          </a:prstGeom>
        </p:spPr>
        <p:txBody>
          <a:bodyPr vert="horz" wrap="square" lIns="0" tIns="0" rIns="0" bIns="0" rtlCol="0" anchor="t" anchorCtr="0">
            <a:normAutofit/>
          </a:bodyPr>
          <a:lstStyle>
            <a:lvl1pPr algn="l" defTabSz="914400" rtl="0" eaLnBrk="1" latinLnBrk="0" hangingPunct="1">
              <a:lnSpc>
                <a:spcPct val="100000"/>
              </a:lnSpc>
              <a:spcBef>
                <a:spcPct val="0"/>
              </a:spcBef>
              <a:buNone/>
              <a:defRPr lang="en-US" sz="3600" b="1" i="0" kern="1200" cap="none" dirty="0" smtClean="0">
                <a:solidFill>
                  <a:schemeClr val="accent2"/>
                </a:solidFill>
                <a:latin typeface="Arial" charset="0"/>
                <a:ea typeface="Arial" charset="0"/>
                <a:cs typeface="Arial" charset="0"/>
              </a:defRPr>
            </a:lvl1pPr>
          </a:lstStyle>
          <a:p>
            <a:r>
              <a:rPr lang="en-US">
                <a:latin typeface="Arial" panose="020B0604020202020204" pitchFamily="34" charset="0"/>
                <a:cs typeface="Arial" panose="020B0604020202020204" pitchFamily="34" charset="0"/>
              </a:rPr>
              <a:t>Identity and Access Management: Architecture</a:t>
            </a:r>
            <a:endParaRPr lang="en-US"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8379E077-C07E-4ECF-B2A5-B35BAD36CE47}"/>
              </a:ext>
            </a:extLst>
          </p:cNvPr>
          <p:cNvPicPr>
            <a:picLocks noChangeAspect="1"/>
          </p:cNvPicPr>
          <p:nvPr/>
        </p:nvPicPr>
        <p:blipFill>
          <a:blip r:embed="rId3"/>
          <a:stretch>
            <a:fillRect/>
          </a:stretch>
        </p:blipFill>
        <p:spPr>
          <a:xfrm>
            <a:off x="2093720" y="915352"/>
            <a:ext cx="7986915" cy="5629590"/>
          </a:xfrm>
          <a:prstGeom prst="rect">
            <a:avLst/>
          </a:prstGeom>
        </p:spPr>
      </p:pic>
    </p:spTree>
    <p:extLst>
      <p:ext uri="{BB962C8B-B14F-4D97-AF65-F5344CB8AC3E}">
        <p14:creationId xmlns:p14="http://schemas.microsoft.com/office/powerpoint/2010/main" val="1941113515"/>
      </p:ext>
    </p:extLst>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1684" y="182701"/>
            <a:ext cx="11550316" cy="553998"/>
          </a:xfrm>
        </p:spPr>
        <p:txBody>
          <a:bodyPr>
            <a:normAutofit/>
          </a:bodyPr>
          <a:lstStyle/>
          <a:p>
            <a:r>
              <a:rPr lang="en-US" dirty="0" err="1">
                <a:latin typeface="Arial" panose="020B0604020202020204" pitchFamily="34" charset="0"/>
                <a:cs typeface="Arial" panose="020B0604020202020204" pitchFamily="34" charset="0"/>
              </a:rPr>
              <a:t>IdAM</a:t>
            </a:r>
            <a:r>
              <a:rPr lang="en-US" dirty="0">
                <a:latin typeface="Arial" panose="020B0604020202020204" pitchFamily="34" charset="0"/>
                <a:cs typeface="Arial" panose="020B0604020202020204" pitchFamily="34" charset="0"/>
              </a:rPr>
              <a:t> Lab Implementation</a:t>
            </a:r>
            <a:endParaRPr lang="en-US" sz="36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14CFEFC-B855-4D57-9119-9C541670F9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67" y="1016946"/>
            <a:ext cx="10881545" cy="5234090"/>
          </a:xfrm>
          <a:prstGeom prst="rect">
            <a:avLst/>
          </a:prstGeom>
        </p:spPr>
      </p:pic>
      <p:sp>
        <p:nvSpPr>
          <p:cNvPr id="5" name="Rectangle 4">
            <a:extLst>
              <a:ext uri="{FF2B5EF4-FFF2-40B4-BE49-F238E27FC236}">
                <a16:creationId xmlns:a16="http://schemas.microsoft.com/office/drawing/2014/main" id="{25C3F893-2A1D-42A2-9B51-3CC4EBA922EC}"/>
              </a:ext>
            </a:extLst>
          </p:cNvPr>
          <p:cNvSpPr/>
          <p:nvPr/>
        </p:nvSpPr>
        <p:spPr>
          <a:xfrm>
            <a:off x="9647552" y="178240"/>
            <a:ext cx="2453429" cy="369332"/>
          </a:xfrm>
          <a:prstGeom prst="rect">
            <a:avLst/>
          </a:prstGeom>
        </p:spPr>
        <p:txBody>
          <a:bodyPr wrap="none">
            <a:spAutoFit/>
          </a:bodyPr>
          <a:lstStyle/>
          <a:p>
            <a:r>
              <a:rPr lang="en-US" dirty="0">
                <a:solidFill>
                  <a:srgbClr val="4F8CBD"/>
                </a:solidFill>
                <a:latin typeface="Arial" charset="0"/>
                <a:ea typeface="Arial" charset="0"/>
                <a:cs typeface="Arial" charset="0"/>
              </a:rPr>
              <a:t>harry.perper@nist.gov</a:t>
            </a:r>
            <a:endParaRPr lang="en-US" dirty="0"/>
          </a:p>
        </p:txBody>
      </p:sp>
    </p:spTree>
    <p:extLst>
      <p:ext uri="{BB962C8B-B14F-4D97-AF65-F5344CB8AC3E}">
        <p14:creationId xmlns:p14="http://schemas.microsoft.com/office/powerpoint/2010/main" val="4147235956"/>
      </p:ext>
    </p:extLst>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1684" y="211744"/>
            <a:ext cx="11550316" cy="553998"/>
          </a:xfrm>
        </p:spPr>
        <p:txBody>
          <a:bodyPr/>
          <a:lstStyle/>
          <a:p>
            <a:r>
              <a:rPr lang="en-US">
                <a:latin typeface="Arial" panose="020B0604020202020204" pitchFamily="34" charset="0"/>
                <a:cs typeface="Arial" panose="020B0604020202020204" pitchFamily="34" charset="0"/>
              </a:rPr>
              <a:t>SP 1800-2: </a:t>
            </a:r>
            <a:r>
              <a:rPr lang="en-US"/>
              <a:t>Potential Outcomes</a:t>
            </a:r>
            <a:endParaRPr lang="en-US" dirty="0"/>
          </a:p>
        </p:txBody>
      </p:sp>
      <p:sp>
        <p:nvSpPr>
          <p:cNvPr id="3" name="Content Placeholder 2"/>
          <p:cNvSpPr>
            <a:spLocks noGrp="1"/>
          </p:cNvSpPr>
          <p:nvPr>
            <p:ph sz="quarter" idx="4294967295"/>
          </p:nvPr>
        </p:nvSpPr>
        <p:spPr>
          <a:xfrm>
            <a:off x="504954" y="952544"/>
            <a:ext cx="6246224" cy="4975721"/>
          </a:xfrm>
        </p:spPr>
        <p:txBody>
          <a:bodyPr wrap="square">
            <a:spAutoFit/>
          </a:bodyPr>
          <a:lstStyle/>
          <a:p>
            <a:r>
              <a:rPr lang="en-US" sz="2000" dirty="0"/>
              <a:t>Adopting all or part of the example implementation can: </a:t>
            </a:r>
          </a:p>
          <a:p>
            <a:pPr marL="228600" indent="-228600">
              <a:lnSpc>
                <a:spcPct val="100000"/>
              </a:lnSpc>
              <a:spcBef>
                <a:spcPts val="800"/>
              </a:spcBef>
              <a:spcAft>
                <a:spcPts val="800"/>
              </a:spcAft>
              <a:buFont typeface="Arial" charset="0"/>
              <a:buChar char="•"/>
            </a:pPr>
            <a:r>
              <a:rPr lang="en-US" sz="1600" b="0" dirty="0">
                <a:solidFill>
                  <a:schemeClr val="tx1"/>
                </a:solidFill>
              </a:rPr>
              <a:t>Reduce the risk of malicious or untrained people gaining unauthorized access to critical infrastructure components and interfering with their operation</a:t>
            </a:r>
          </a:p>
          <a:p>
            <a:pPr marL="228600" indent="-228600">
              <a:lnSpc>
                <a:spcPct val="100000"/>
              </a:lnSpc>
              <a:spcBef>
                <a:spcPts val="800"/>
              </a:spcBef>
              <a:spcAft>
                <a:spcPts val="800"/>
              </a:spcAft>
              <a:buFont typeface="Arial" charset="0"/>
              <a:buChar char="•"/>
            </a:pPr>
            <a:r>
              <a:rPr lang="en-US" sz="1600" b="0" dirty="0">
                <a:solidFill>
                  <a:schemeClr val="tx1"/>
                </a:solidFill>
              </a:rPr>
              <a:t>Allow rapid provisioning and de-provisioning of access from a converged platform </a:t>
            </a:r>
          </a:p>
          <a:p>
            <a:pPr marL="228600" indent="-228600">
              <a:lnSpc>
                <a:spcPct val="100000"/>
              </a:lnSpc>
              <a:spcBef>
                <a:spcPts val="800"/>
              </a:spcBef>
              <a:spcAft>
                <a:spcPts val="800"/>
              </a:spcAft>
              <a:buFont typeface="Arial" charset="0"/>
              <a:buChar char="•"/>
            </a:pPr>
            <a:r>
              <a:rPr lang="en-US" sz="1600" b="0" dirty="0">
                <a:solidFill>
                  <a:schemeClr val="tx1"/>
                </a:solidFill>
              </a:rPr>
              <a:t>Simplify regulatory compliance by automating generation and collection of access information </a:t>
            </a:r>
          </a:p>
          <a:p>
            <a:pPr marL="228600" indent="-228600">
              <a:lnSpc>
                <a:spcPct val="100000"/>
              </a:lnSpc>
              <a:spcBef>
                <a:spcPts val="800"/>
              </a:spcBef>
              <a:spcAft>
                <a:spcPts val="800"/>
              </a:spcAft>
              <a:buFont typeface="Arial" charset="0"/>
              <a:buChar char="•"/>
            </a:pPr>
            <a:r>
              <a:rPr lang="en-US" sz="1600" b="0" dirty="0">
                <a:solidFill>
                  <a:schemeClr val="tx1"/>
                </a:solidFill>
              </a:rPr>
              <a:t>Improve situational awareness: proper access and authorization can be confirmed via the use of a single, converged solution </a:t>
            </a:r>
          </a:p>
          <a:p>
            <a:pPr marL="228600" indent="-228600">
              <a:lnSpc>
                <a:spcPct val="100000"/>
              </a:lnSpc>
              <a:spcBef>
                <a:spcPts val="800"/>
              </a:spcBef>
              <a:spcAft>
                <a:spcPts val="800"/>
              </a:spcAft>
              <a:buFont typeface="Arial" charset="0"/>
              <a:buChar char="•"/>
            </a:pPr>
            <a:r>
              <a:rPr lang="en-US" sz="1600" b="0" dirty="0">
                <a:solidFill>
                  <a:schemeClr val="tx1"/>
                </a:solidFill>
              </a:rPr>
              <a:t>Improve security posture by tracking and auditing access requests and other </a:t>
            </a:r>
            <a:r>
              <a:rPr lang="en-US" sz="1600" b="0" dirty="0" err="1">
                <a:solidFill>
                  <a:schemeClr val="tx1"/>
                </a:solidFill>
              </a:rPr>
              <a:t>IdAM</a:t>
            </a:r>
            <a:r>
              <a:rPr lang="en-US" sz="1600" b="0" dirty="0">
                <a:solidFill>
                  <a:schemeClr val="tx1"/>
                </a:solidFill>
              </a:rPr>
              <a:t> activity across all networks </a:t>
            </a:r>
          </a:p>
          <a:p>
            <a:pPr marL="228600" indent="-228600">
              <a:lnSpc>
                <a:spcPct val="100000"/>
              </a:lnSpc>
              <a:spcBef>
                <a:spcPts val="800"/>
              </a:spcBef>
              <a:spcAft>
                <a:spcPts val="800"/>
              </a:spcAft>
              <a:buFont typeface="Arial" charset="0"/>
              <a:buChar char="•"/>
            </a:pPr>
            <a:r>
              <a:rPr lang="en-US" sz="1600" b="0" dirty="0">
                <a:solidFill>
                  <a:schemeClr val="tx1"/>
                </a:solidFill>
              </a:rPr>
              <a:t>Enhance the productivity of employees, support oversight of resources, and speed delivery of services</a:t>
            </a:r>
          </a:p>
        </p:txBody>
      </p:sp>
      <p:pic>
        <p:nvPicPr>
          <p:cNvPr id="1026" name="Picture 2" descr="Image result for checklist">
            <a:extLst>
              <a:ext uri="{FF2B5EF4-FFF2-40B4-BE49-F238E27FC236}">
                <a16:creationId xmlns:a16="http://schemas.microsoft.com/office/drawing/2014/main" id="{57645521-7D15-4F60-98C6-389CACD566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5866" y="952544"/>
            <a:ext cx="4801180" cy="360088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83E635D-FC95-4EAF-B489-BD5C711DD3A8}"/>
              </a:ext>
            </a:extLst>
          </p:cNvPr>
          <p:cNvSpPr/>
          <p:nvPr/>
        </p:nvSpPr>
        <p:spPr>
          <a:xfrm>
            <a:off x="9647552" y="178240"/>
            <a:ext cx="2453429" cy="369332"/>
          </a:xfrm>
          <a:prstGeom prst="rect">
            <a:avLst/>
          </a:prstGeom>
        </p:spPr>
        <p:txBody>
          <a:bodyPr wrap="none">
            <a:spAutoFit/>
          </a:bodyPr>
          <a:lstStyle/>
          <a:p>
            <a:r>
              <a:rPr lang="en-US" dirty="0">
                <a:solidFill>
                  <a:srgbClr val="4F8CBD"/>
                </a:solidFill>
                <a:latin typeface="Arial" charset="0"/>
                <a:ea typeface="Arial" charset="0"/>
                <a:cs typeface="Arial" charset="0"/>
              </a:rPr>
              <a:t>harry.perper@nist.gov</a:t>
            </a:r>
            <a:endParaRPr lang="en-US" dirty="0"/>
          </a:p>
        </p:txBody>
      </p:sp>
    </p:spTree>
    <p:extLst>
      <p:ext uri="{BB962C8B-B14F-4D97-AF65-F5344CB8AC3E}">
        <p14:creationId xmlns:p14="http://schemas.microsoft.com/office/powerpoint/2010/main" val="1615000608"/>
      </p:ext>
    </p:extLst>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202216"/>
            <a:ext cx="10515600" cy="590931"/>
          </a:xfrm>
        </p:spPr>
        <p:txBody>
          <a:bodyPr/>
          <a:lstStyle/>
          <a:p>
            <a:r>
              <a:rPr lang="en-US" dirty="0" err="1"/>
              <a:t>IdAM</a:t>
            </a:r>
            <a:r>
              <a:rPr lang="en-US" dirty="0"/>
              <a:t> Best Practices </a:t>
            </a:r>
            <a:r>
              <a:rPr lang="en-US" sz="2800" dirty="0"/>
              <a:t>(partial list*)</a:t>
            </a:r>
            <a:endParaRPr lang="en-US" dirty="0"/>
          </a:p>
        </p:txBody>
      </p:sp>
      <p:sp>
        <p:nvSpPr>
          <p:cNvPr id="5" name="Content Placeholder 4"/>
          <p:cNvSpPr>
            <a:spLocks noGrp="1"/>
          </p:cNvSpPr>
          <p:nvPr>
            <p:ph idx="4294967295"/>
          </p:nvPr>
        </p:nvSpPr>
        <p:spPr>
          <a:xfrm>
            <a:off x="464765" y="1042190"/>
            <a:ext cx="10738771" cy="5463806"/>
          </a:xfrm>
        </p:spPr>
        <p:txBody>
          <a:bodyPr>
            <a:normAutofit/>
          </a:bodyPr>
          <a:lstStyle/>
          <a:p>
            <a:r>
              <a:rPr lang="en-US" dirty="0"/>
              <a:t>Leverage a converged </a:t>
            </a:r>
            <a:r>
              <a:rPr lang="en-US" dirty="0" err="1"/>
              <a:t>IdAM</a:t>
            </a:r>
            <a:r>
              <a:rPr lang="en-US" dirty="0"/>
              <a:t> solution</a:t>
            </a:r>
          </a:p>
          <a:p>
            <a:pPr marL="285750" indent="-285750">
              <a:buFont typeface="Arial" panose="020B0604020202020204" pitchFamily="34" charset="0"/>
              <a:buChar char="•"/>
            </a:pPr>
            <a:r>
              <a:rPr lang="en-US" sz="1800" b="0" dirty="0">
                <a:solidFill>
                  <a:schemeClr val="tx1"/>
                </a:solidFill>
              </a:rPr>
              <a:t>Centrally manage and monitor authentication, authorization, and access-control requirements for all OT and IT users</a:t>
            </a:r>
          </a:p>
          <a:p>
            <a:r>
              <a:rPr lang="en-US" dirty="0"/>
              <a:t>Apply the principle of least privilege to (at a minimum):</a:t>
            </a:r>
          </a:p>
          <a:p>
            <a:pPr marL="285750" lvl="0" indent="-285750">
              <a:buFont typeface="Arial" panose="020B0604020202020204" pitchFamily="34" charset="0"/>
              <a:buChar char="•"/>
            </a:pPr>
            <a:r>
              <a:rPr lang="en-US" sz="1800" b="0" dirty="0">
                <a:solidFill>
                  <a:schemeClr val="tx1"/>
                </a:solidFill>
              </a:rPr>
              <a:t>the central identity and authorization store</a:t>
            </a:r>
          </a:p>
          <a:p>
            <a:pPr marL="285750" lvl="0" indent="-285750">
              <a:buFont typeface="Arial" panose="020B0604020202020204" pitchFamily="34" charset="0"/>
              <a:buChar char="•"/>
            </a:pPr>
            <a:r>
              <a:rPr lang="en-US" sz="1800" b="0" dirty="0">
                <a:solidFill>
                  <a:schemeClr val="tx1"/>
                </a:solidFill>
              </a:rPr>
              <a:t>the authorization workflow management system</a:t>
            </a:r>
          </a:p>
          <a:p>
            <a:pPr lvl="0"/>
            <a:r>
              <a:rPr lang="en-US" dirty="0"/>
              <a:t>Log all activity that is performed on </a:t>
            </a:r>
            <a:r>
              <a:rPr lang="en-US" dirty="0" err="1"/>
              <a:t>IdAM</a:t>
            </a:r>
            <a:r>
              <a:rPr lang="en-US" dirty="0"/>
              <a:t> components </a:t>
            </a:r>
          </a:p>
          <a:p>
            <a:pPr lvl="0"/>
            <a:r>
              <a:rPr lang="en-US" dirty="0"/>
              <a:t>Deploy all components on securely configured OSs that use 2FA</a:t>
            </a:r>
          </a:p>
          <a:p>
            <a:pPr lvl="0"/>
            <a:r>
              <a:rPr lang="en-US" dirty="0"/>
              <a:t>Segregate </a:t>
            </a:r>
            <a:r>
              <a:rPr lang="en-US" dirty="0" err="1"/>
              <a:t>IdAM</a:t>
            </a:r>
            <a:r>
              <a:rPr lang="en-US" dirty="0"/>
              <a:t> components onto their own network</a:t>
            </a:r>
          </a:p>
          <a:p>
            <a:pPr lvl="0"/>
            <a:r>
              <a:rPr lang="en-US" dirty="0"/>
              <a:t>Require super-administrators to use a console access manager when accessing the console of all devices on the </a:t>
            </a:r>
            <a:r>
              <a:rPr lang="en-US" dirty="0" err="1"/>
              <a:t>IdAM</a:t>
            </a:r>
            <a:r>
              <a:rPr lang="en-US" dirty="0"/>
              <a:t> network</a:t>
            </a:r>
            <a:endParaRPr lang="en-US" dirty="0">
              <a:solidFill>
                <a:schemeClr val="tx1"/>
              </a:solidFill>
            </a:endParaRPr>
          </a:p>
        </p:txBody>
      </p:sp>
      <p:sp>
        <p:nvSpPr>
          <p:cNvPr id="4" name="TextBox 3">
            <a:extLst>
              <a:ext uri="{FF2B5EF4-FFF2-40B4-BE49-F238E27FC236}">
                <a16:creationId xmlns:a16="http://schemas.microsoft.com/office/drawing/2014/main" id="{72395432-5B37-4FA9-AF0B-52AD6F609245}"/>
              </a:ext>
            </a:extLst>
          </p:cNvPr>
          <p:cNvSpPr txBox="1"/>
          <p:nvPr/>
        </p:nvSpPr>
        <p:spPr>
          <a:xfrm>
            <a:off x="1955716" y="5969558"/>
            <a:ext cx="7756867" cy="307777"/>
          </a:xfrm>
          <a:prstGeom prst="rect">
            <a:avLst/>
          </a:prstGeom>
          <a:noFill/>
        </p:spPr>
        <p:txBody>
          <a:bodyPr wrap="none" rtlCol="0">
            <a:spAutoFit/>
          </a:bodyPr>
          <a:lstStyle/>
          <a:p>
            <a:r>
              <a:rPr lang="en-US" sz="1400" dirty="0"/>
              <a:t>* View the full list at </a:t>
            </a:r>
            <a:r>
              <a:rPr lang="en-US" sz="1400" dirty="0">
                <a:hlinkClick r:id="rId3"/>
              </a:rPr>
              <a:t>SP 1800-2, Volume B, Section 5.9.6, </a:t>
            </a:r>
            <a:r>
              <a:rPr lang="en-US" sz="1400" i="1" dirty="0">
                <a:hlinkClick r:id="rId3"/>
              </a:rPr>
              <a:t>Evaluation of Security Characteristics</a:t>
            </a:r>
            <a:r>
              <a:rPr lang="en-US" sz="1400" dirty="0">
                <a:hlinkClick r:id="rId3"/>
              </a:rPr>
              <a:t> </a:t>
            </a:r>
            <a:endParaRPr lang="en-US" sz="1400" dirty="0"/>
          </a:p>
        </p:txBody>
      </p:sp>
    </p:spTree>
    <p:extLst>
      <p:ext uri="{BB962C8B-B14F-4D97-AF65-F5344CB8AC3E}">
        <p14:creationId xmlns:p14="http://schemas.microsoft.com/office/powerpoint/2010/main" val="3031043413"/>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ctrTitle"/>
          </p:nvPr>
        </p:nvSpPr>
        <p:spPr>
          <a:xfrm>
            <a:off x="641684" y="211744"/>
            <a:ext cx="11229474" cy="492443"/>
          </a:xfrm>
        </p:spPr>
        <p:txBody>
          <a:bodyPr/>
          <a:lstStyle/>
          <a:p>
            <a:r>
              <a:rPr lang="en-US" sz="3200" dirty="0"/>
              <a:t>Foundations</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6891" y="4865544"/>
            <a:ext cx="2630320" cy="762651"/>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37532" y="3481369"/>
            <a:ext cx="1097168" cy="880615"/>
          </a:xfrm>
          <a:prstGeom prst="rect">
            <a:avLst/>
          </a:prstGeom>
        </p:spPr>
      </p:pic>
      <p:sp>
        <p:nvSpPr>
          <p:cNvPr id="12" name="Rectangle 11"/>
          <p:cNvSpPr/>
          <p:nvPr/>
        </p:nvSpPr>
        <p:spPr>
          <a:xfrm>
            <a:off x="7810501" y="4686300"/>
            <a:ext cx="2933700" cy="1054100"/>
          </a:xfrm>
          <a:prstGeom prst="rect">
            <a:avLst/>
          </a:prstGeom>
          <a:noFill/>
          <a:ln w="38100">
            <a:solidFill>
              <a:srgbClr val="E7982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p:cNvCxnSpPr/>
          <p:nvPr/>
        </p:nvCxnSpPr>
        <p:spPr>
          <a:xfrm flipH="1">
            <a:off x="7810503" y="2867463"/>
            <a:ext cx="1000291" cy="1818837"/>
          </a:xfrm>
          <a:prstGeom prst="line">
            <a:avLst/>
          </a:prstGeom>
          <a:ln w="38100">
            <a:solidFill>
              <a:srgbClr val="E79824"/>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0744201" y="4361984"/>
            <a:ext cx="260133" cy="324316"/>
          </a:xfrm>
          <a:prstGeom prst="line">
            <a:avLst/>
          </a:prstGeom>
          <a:ln w="38100">
            <a:solidFill>
              <a:srgbClr val="E79824"/>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12" idx="0"/>
          </p:cNvCxnSpPr>
          <p:nvPr/>
        </p:nvCxnSpPr>
        <p:spPr>
          <a:xfrm flipH="1">
            <a:off x="9277351" y="4418086"/>
            <a:ext cx="190211" cy="268214"/>
          </a:xfrm>
          <a:prstGeom prst="line">
            <a:avLst/>
          </a:prstGeom>
          <a:ln w="38100">
            <a:solidFill>
              <a:srgbClr val="E79824"/>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41685" y="1266855"/>
            <a:ext cx="5416216" cy="3639458"/>
          </a:xfrm>
          <a:prstGeom prst="rect">
            <a:avLst/>
          </a:prstGeom>
          <a:noFill/>
        </p:spPr>
        <p:txBody>
          <a:bodyPr wrap="square" rtlCol="0">
            <a:spAutoFit/>
          </a:bodyPr>
          <a:lstStyle/>
          <a:p>
            <a:pPr>
              <a:spcAft>
                <a:spcPts val="300"/>
              </a:spcAft>
            </a:pPr>
            <a:r>
              <a:rPr lang="en-US" sz="2800" b="1" dirty="0">
                <a:solidFill>
                  <a:srgbClr val="4F8CBD"/>
                </a:solidFill>
                <a:latin typeface="Arial" charset="0"/>
                <a:ea typeface="Arial" charset="0"/>
                <a:cs typeface="Arial" charset="0"/>
              </a:rPr>
              <a:t>Collaborative Hub </a:t>
            </a:r>
          </a:p>
          <a:p>
            <a:pPr>
              <a:spcBef>
                <a:spcPts val="800"/>
              </a:spcBef>
              <a:spcAft>
                <a:spcPts val="800"/>
              </a:spcAft>
            </a:pPr>
            <a:r>
              <a:rPr lang="en-US" sz="2000" dirty="0">
                <a:latin typeface="Arial" charset="0"/>
                <a:ea typeface="Arial" charset="0"/>
                <a:cs typeface="Arial" charset="0"/>
              </a:rPr>
              <a:t>The NCCoE assembles experts from businesses, academia, and other government agencies to work on critical national problems in cybersecurity. This collaboration is essential to exploring the widest range of concepts. </a:t>
            </a:r>
          </a:p>
          <a:p>
            <a:pPr>
              <a:spcBef>
                <a:spcPts val="800"/>
              </a:spcBef>
              <a:spcAft>
                <a:spcPts val="800"/>
              </a:spcAft>
            </a:pPr>
            <a:r>
              <a:rPr lang="en-US" sz="2000" dirty="0">
                <a:latin typeface="Arial" charset="0"/>
                <a:ea typeface="Arial" charset="0"/>
                <a:cs typeface="Arial" charset="0"/>
              </a:rPr>
              <a:t>As a part of the NIST </a:t>
            </a:r>
            <a:r>
              <a:rPr lang="en-US" sz="2000" dirty="0" err="1">
                <a:latin typeface="Arial" charset="0"/>
                <a:ea typeface="Arial" charset="0"/>
                <a:cs typeface="Arial" charset="0"/>
              </a:rPr>
              <a:t>cyberscurity</a:t>
            </a:r>
            <a:r>
              <a:rPr lang="en-US" sz="2000" dirty="0">
                <a:latin typeface="Arial" charset="0"/>
                <a:ea typeface="Arial" charset="0"/>
                <a:cs typeface="Arial" charset="0"/>
              </a:rPr>
              <a:t> portfolio, the NCCoE has access to a wealth of prodigious expertise, resources, relationships, and experience.</a:t>
            </a:r>
          </a:p>
        </p:txBody>
      </p:sp>
      <p:pic>
        <p:nvPicPr>
          <p:cNvPr id="18" name="Picture 1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80382" y="1306268"/>
            <a:ext cx="3441700" cy="1520129"/>
          </a:xfrm>
          <a:prstGeom prst="rect">
            <a:avLst/>
          </a:prstGeom>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583337" y="3456574"/>
            <a:ext cx="877824" cy="877824"/>
          </a:xfrm>
          <a:prstGeom prst="rect">
            <a:avLst/>
          </a:prstGeom>
        </p:spPr>
      </p:pic>
      <p:sp>
        <p:nvSpPr>
          <p:cNvPr id="13" name="Rectangle 12">
            <a:extLst>
              <a:ext uri="{FF2B5EF4-FFF2-40B4-BE49-F238E27FC236}">
                <a16:creationId xmlns:a16="http://schemas.microsoft.com/office/drawing/2014/main" id="{CFBDBD10-E86B-434D-A815-0478D0C9D7B7}"/>
              </a:ext>
            </a:extLst>
          </p:cNvPr>
          <p:cNvSpPr/>
          <p:nvPr/>
        </p:nvSpPr>
        <p:spPr>
          <a:xfrm>
            <a:off x="9647552" y="178240"/>
            <a:ext cx="2453429" cy="369332"/>
          </a:xfrm>
          <a:prstGeom prst="rect">
            <a:avLst/>
          </a:prstGeom>
        </p:spPr>
        <p:txBody>
          <a:bodyPr wrap="none">
            <a:spAutoFit/>
          </a:bodyPr>
          <a:lstStyle/>
          <a:p>
            <a:r>
              <a:rPr lang="en-US" dirty="0">
                <a:solidFill>
                  <a:srgbClr val="4F8CBD"/>
                </a:solidFill>
                <a:latin typeface="Arial" charset="0"/>
                <a:ea typeface="Arial" charset="0"/>
                <a:cs typeface="Arial" charset="0"/>
              </a:rPr>
              <a:t>harry.perper@nist.gov</a:t>
            </a:r>
            <a:endParaRPr lang="en-US" dirty="0"/>
          </a:p>
        </p:txBody>
      </p:sp>
    </p:spTree>
    <p:extLst>
      <p:ext uri="{BB962C8B-B14F-4D97-AF65-F5344CB8AC3E}">
        <p14:creationId xmlns:p14="http://schemas.microsoft.com/office/powerpoint/2010/main" val="3886013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1684" y="182701"/>
            <a:ext cx="11550316" cy="553998"/>
          </a:xfrm>
        </p:spPr>
        <p:txBody>
          <a:bodyPr>
            <a:normAutofit/>
          </a:bodyPr>
          <a:lstStyle/>
          <a:p>
            <a:r>
              <a:rPr lang="en-US" dirty="0">
                <a:latin typeface="Arial" panose="020B0604020202020204" pitchFamily="34" charset="0"/>
                <a:cs typeface="Arial" panose="020B0604020202020204" pitchFamily="34" charset="0"/>
              </a:rPr>
              <a:t>Identity and Access Management: SP 1800-2</a:t>
            </a:r>
            <a:endParaRPr lang="en-US" sz="3600" dirty="0">
              <a:latin typeface="Arial" panose="020B0604020202020204" pitchFamily="34" charset="0"/>
              <a:cs typeface="Arial" panose="020B0604020202020204" pitchFamily="34" charset="0"/>
            </a:endParaRPr>
          </a:p>
        </p:txBody>
      </p:sp>
      <p:sp>
        <p:nvSpPr>
          <p:cNvPr id="42" name="TextBox 41"/>
          <p:cNvSpPr txBox="1"/>
          <p:nvPr/>
        </p:nvSpPr>
        <p:spPr>
          <a:xfrm>
            <a:off x="550064" y="809511"/>
            <a:ext cx="10095632" cy="461665"/>
          </a:xfrm>
          <a:prstGeom prst="rect">
            <a:avLst/>
          </a:prstGeom>
          <a:noFill/>
        </p:spPr>
        <p:txBody>
          <a:bodyPr wrap="square" rtlCol="0">
            <a:spAutoFit/>
          </a:bodyPr>
          <a:lstStyle/>
          <a:p>
            <a:r>
              <a:rPr lang="en-US" sz="2400" b="1" i="1" dirty="0">
                <a:solidFill>
                  <a:srgbClr val="E79824"/>
                </a:solidFill>
                <a:latin typeface="Arial" charset="0"/>
                <a:ea typeface="Arial" charset="0"/>
                <a:cs typeface="Arial" charset="0"/>
              </a:rPr>
              <a:t>Project Collaborators</a:t>
            </a:r>
          </a:p>
        </p:txBody>
      </p:sp>
      <p:pic>
        <p:nvPicPr>
          <p:cNvPr id="6" name="Picture 5">
            <a:extLst>
              <a:ext uri="{FF2B5EF4-FFF2-40B4-BE49-F238E27FC236}">
                <a16:creationId xmlns:a16="http://schemas.microsoft.com/office/drawing/2014/main" id="{A620D1AD-B204-4929-B677-BF4597B0F0BE}"/>
              </a:ext>
            </a:extLst>
          </p:cNvPr>
          <p:cNvPicPr>
            <a:picLocks noChangeAspect="1"/>
          </p:cNvPicPr>
          <p:nvPr/>
        </p:nvPicPr>
        <p:blipFill>
          <a:blip r:embed="rId3"/>
          <a:stretch>
            <a:fillRect/>
          </a:stretch>
        </p:blipFill>
        <p:spPr>
          <a:xfrm>
            <a:off x="1888620" y="1581899"/>
            <a:ext cx="8414759" cy="4692660"/>
          </a:xfrm>
          <a:prstGeom prst="rect">
            <a:avLst/>
          </a:prstGeom>
        </p:spPr>
      </p:pic>
    </p:spTree>
    <p:extLst>
      <p:ext uri="{BB962C8B-B14F-4D97-AF65-F5344CB8AC3E}">
        <p14:creationId xmlns:p14="http://schemas.microsoft.com/office/powerpoint/2010/main" val="3880876608"/>
      </p:ext>
    </p:extLst>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1684" y="211744"/>
            <a:ext cx="11229474" cy="492443"/>
          </a:xfrm>
        </p:spPr>
        <p:txBody>
          <a:bodyPr/>
          <a:lstStyle/>
          <a:p>
            <a:r>
              <a:rPr lang="en-US" sz="3200" dirty="0"/>
              <a:t>Questions?</a:t>
            </a:r>
          </a:p>
        </p:txBody>
      </p:sp>
      <p:sp>
        <p:nvSpPr>
          <p:cNvPr id="5" name="TextBox 4">
            <a:extLst>
              <a:ext uri="{FF2B5EF4-FFF2-40B4-BE49-F238E27FC236}">
                <a16:creationId xmlns:a16="http://schemas.microsoft.com/office/drawing/2014/main" id="{3A1E9583-A7C6-4EC5-A437-779715A759F9}"/>
              </a:ext>
            </a:extLst>
          </p:cNvPr>
          <p:cNvSpPr txBox="1"/>
          <p:nvPr/>
        </p:nvSpPr>
        <p:spPr>
          <a:xfrm>
            <a:off x="3216820" y="1734564"/>
            <a:ext cx="5758360" cy="2435988"/>
          </a:xfrm>
          <a:prstGeom prst="rect">
            <a:avLst/>
          </a:prstGeom>
          <a:noFill/>
        </p:spPr>
        <p:txBody>
          <a:bodyPr wrap="square" rtlCol="0">
            <a:spAutoFit/>
          </a:bodyPr>
          <a:lstStyle/>
          <a:p>
            <a:pPr algn="ctr">
              <a:lnSpc>
                <a:spcPct val="150000"/>
              </a:lnSpc>
            </a:pPr>
            <a:r>
              <a:rPr lang="en-US" sz="2400" b="1" dirty="0">
                <a:solidFill>
                  <a:srgbClr val="E79824"/>
                </a:solidFill>
                <a:latin typeface="Arial" charset="0"/>
                <a:ea typeface="Arial" charset="0"/>
                <a:cs typeface="Arial" charset="0"/>
              </a:rPr>
              <a:t>Harry Perper</a:t>
            </a:r>
          </a:p>
          <a:p>
            <a:pPr algn="ctr">
              <a:lnSpc>
                <a:spcPct val="150000"/>
              </a:lnSpc>
            </a:pPr>
            <a:r>
              <a:rPr lang="en-US" sz="2000" b="1" dirty="0">
                <a:solidFill>
                  <a:srgbClr val="E79824"/>
                </a:solidFill>
                <a:latin typeface="Arial" charset="0"/>
                <a:ea typeface="Arial" charset="0"/>
                <a:cs typeface="Arial" charset="0"/>
              </a:rPr>
              <a:t> </a:t>
            </a:r>
            <a:r>
              <a:rPr lang="en-US" sz="2000" dirty="0">
                <a:solidFill>
                  <a:srgbClr val="4F8CBD"/>
                </a:solidFill>
                <a:latin typeface="Arial" charset="0"/>
                <a:ea typeface="Arial" charset="0"/>
                <a:cs typeface="Arial" charset="0"/>
              </a:rPr>
              <a:t>harry.perper@nist.gov</a:t>
            </a:r>
          </a:p>
          <a:p>
            <a:pPr algn="ctr">
              <a:lnSpc>
                <a:spcPct val="150000"/>
              </a:lnSpc>
            </a:pPr>
            <a:r>
              <a:rPr lang="en-US" sz="2000" dirty="0">
                <a:solidFill>
                  <a:srgbClr val="4F8CBD"/>
                </a:solidFill>
                <a:latin typeface="Arial" charset="0"/>
                <a:ea typeface="Arial" charset="0"/>
                <a:cs typeface="Arial" charset="0"/>
              </a:rPr>
              <a:t>301-975-0367</a:t>
            </a:r>
          </a:p>
          <a:p>
            <a:pPr algn="ctr">
              <a:lnSpc>
                <a:spcPct val="150000"/>
              </a:lnSpc>
            </a:pPr>
            <a:endParaRPr lang="en-US" sz="2000" dirty="0">
              <a:solidFill>
                <a:srgbClr val="4F8CBD"/>
              </a:solidFill>
              <a:latin typeface="Arial" charset="0"/>
              <a:ea typeface="Arial" charset="0"/>
              <a:cs typeface="Arial" charset="0"/>
            </a:endParaRPr>
          </a:p>
          <a:p>
            <a:pPr algn="ctr">
              <a:lnSpc>
                <a:spcPct val="150000"/>
              </a:lnSpc>
            </a:pPr>
            <a:endParaRPr lang="en-US" sz="2000" dirty="0">
              <a:solidFill>
                <a:srgbClr val="4F8CBD"/>
              </a:solidFill>
              <a:latin typeface="Arial" charset="0"/>
              <a:ea typeface="Arial" charset="0"/>
              <a:cs typeface="Arial" charset="0"/>
            </a:endParaRPr>
          </a:p>
        </p:txBody>
      </p:sp>
    </p:spTree>
    <p:extLst>
      <p:ext uri="{BB962C8B-B14F-4D97-AF65-F5344CB8AC3E}">
        <p14:creationId xmlns:p14="http://schemas.microsoft.com/office/powerpoint/2010/main" val="343537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383B8-09CD-4097-A6B7-693D0F365224}"/>
              </a:ext>
            </a:extLst>
          </p:cNvPr>
          <p:cNvSpPr>
            <a:spLocks noGrp="1"/>
          </p:cNvSpPr>
          <p:nvPr>
            <p:ph type="title" idx="4294967295"/>
          </p:nvPr>
        </p:nvSpPr>
        <p:spPr>
          <a:xfrm>
            <a:off x="838200" y="2320187"/>
            <a:ext cx="10515600" cy="592137"/>
          </a:xfrm>
        </p:spPr>
        <p:txBody>
          <a:bodyPr/>
          <a:lstStyle/>
          <a:p>
            <a:pPr algn="ctr"/>
            <a:r>
              <a:rPr lang="en-US" dirty="0"/>
              <a:t>Back-up Slides and Additional Information</a:t>
            </a:r>
          </a:p>
        </p:txBody>
      </p:sp>
    </p:spTree>
    <p:extLst>
      <p:ext uri="{BB962C8B-B14F-4D97-AF65-F5344CB8AC3E}">
        <p14:creationId xmlns:p14="http://schemas.microsoft.com/office/powerpoint/2010/main" val="3090363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C4E5F-2C2D-4338-A01A-076E2EA21435}"/>
              </a:ext>
            </a:extLst>
          </p:cNvPr>
          <p:cNvSpPr>
            <a:spLocks noGrp="1"/>
          </p:cNvSpPr>
          <p:nvPr>
            <p:ph type="ctrTitle"/>
          </p:nvPr>
        </p:nvSpPr>
        <p:spPr>
          <a:xfrm>
            <a:off x="641684" y="211744"/>
            <a:ext cx="11229474" cy="492443"/>
          </a:xfrm>
        </p:spPr>
        <p:txBody>
          <a:bodyPr/>
          <a:lstStyle/>
          <a:p>
            <a:r>
              <a:rPr lang="en-US" sz="3200" dirty="0"/>
              <a:t>Energy Sector Asset Management: SP 1800-23</a:t>
            </a:r>
          </a:p>
        </p:txBody>
      </p:sp>
      <p:sp>
        <p:nvSpPr>
          <p:cNvPr id="4" name="TextBox 3">
            <a:extLst>
              <a:ext uri="{FF2B5EF4-FFF2-40B4-BE49-F238E27FC236}">
                <a16:creationId xmlns:a16="http://schemas.microsoft.com/office/drawing/2014/main" id="{5D9EA118-3799-43B3-9EEC-924732F35702}"/>
              </a:ext>
            </a:extLst>
          </p:cNvPr>
          <p:cNvSpPr txBox="1"/>
          <p:nvPr/>
        </p:nvSpPr>
        <p:spPr>
          <a:xfrm>
            <a:off x="550064" y="809511"/>
            <a:ext cx="10095632" cy="461665"/>
          </a:xfrm>
          <a:prstGeom prst="rect">
            <a:avLst/>
          </a:prstGeom>
          <a:noFill/>
        </p:spPr>
        <p:txBody>
          <a:bodyPr wrap="square" rtlCol="0">
            <a:spAutoFit/>
          </a:bodyPr>
          <a:lstStyle/>
          <a:p>
            <a:r>
              <a:rPr lang="en-US" sz="2400" b="1" i="1" dirty="0">
                <a:solidFill>
                  <a:srgbClr val="E79824"/>
                </a:solidFill>
                <a:latin typeface="Arial" charset="0"/>
                <a:ea typeface="Arial" charset="0"/>
                <a:cs typeface="Arial" charset="0"/>
              </a:rPr>
              <a:t>Assessing cyber risk on OT networks</a:t>
            </a:r>
          </a:p>
        </p:txBody>
      </p:sp>
      <p:sp>
        <p:nvSpPr>
          <p:cNvPr id="5" name="Content Placeholder 2">
            <a:extLst>
              <a:ext uri="{FF2B5EF4-FFF2-40B4-BE49-F238E27FC236}">
                <a16:creationId xmlns:a16="http://schemas.microsoft.com/office/drawing/2014/main" id="{BA7B7A30-5AFE-49AE-8B0D-3388EA556C96}"/>
              </a:ext>
            </a:extLst>
          </p:cNvPr>
          <p:cNvSpPr txBox="1">
            <a:spLocks/>
          </p:cNvSpPr>
          <p:nvPr/>
        </p:nvSpPr>
        <p:spPr>
          <a:xfrm>
            <a:off x="514684" y="1535585"/>
            <a:ext cx="5263816" cy="4815677"/>
          </a:xfrm>
          <a:prstGeom prst="rect">
            <a:avLst/>
          </a:prstGeom>
        </p:spPr>
        <p:txBody>
          <a:bodyPr vert="horz" lIns="91440" tIns="45720" rIns="91440" bIns="45720" rtlCol="0">
            <a:spAutoFit/>
          </a:bodyPr>
          <a:lstStyle>
            <a:lvl1pPr marL="0" indent="0" algn="l" defTabSz="914400" rtl="0" eaLnBrk="1" latinLnBrk="0" hangingPunct="1">
              <a:lnSpc>
                <a:spcPct val="90000"/>
              </a:lnSpc>
              <a:spcBef>
                <a:spcPts val="1000"/>
              </a:spcBef>
              <a:buFont typeface="Arial"/>
              <a:buNone/>
              <a:defRPr sz="2400" b="1" kern="1200">
                <a:solidFill>
                  <a:srgbClr val="4F8CBD"/>
                </a:solidFill>
                <a:latin typeface="+mn-lt"/>
                <a:ea typeface="+mn-ea"/>
                <a:cs typeface="+mn-cs"/>
              </a:defRPr>
            </a:lvl1pPr>
            <a:lvl2pPr marL="228600" indent="-228600" algn="l" defTabSz="914400" rtl="0" eaLnBrk="1" latinLnBrk="0" hangingPunct="1">
              <a:lnSpc>
                <a:spcPct val="100000"/>
              </a:lnSpc>
              <a:spcBef>
                <a:spcPts val="800"/>
              </a:spcBef>
              <a:spcAft>
                <a:spcPts val="800"/>
              </a:spcAft>
              <a:buFont typeface="Arial"/>
              <a:buChar char="•"/>
              <a:tabLst/>
              <a:defRPr sz="2200" kern="1200">
                <a:solidFill>
                  <a:schemeClr val="tx1"/>
                </a:solidFill>
                <a:latin typeface="+mn-lt"/>
                <a:ea typeface="+mn-ea"/>
                <a:cs typeface="+mn-cs"/>
              </a:defRPr>
            </a:lvl2pPr>
            <a:lvl3pPr marL="457200" indent="-228600" algn="l" defTabSz="914400" rtl="0" eaLnBrk="1" latinLnBrk="0" hangingPunct="1">
              <a:lnSpc>
                <a:spcPct val="100000"/>
              </a:lnSpc>
              <a:spcBef>
                <a:spcPts val="800"/>
              </a:spcBef>
              <a:spcAft>
                <a:spcPts val="800"/>
              </a:spcAft>
              <a:buFont typeface="Wingdings" charset="2"/>
              <a:buChar char="§"/>
              <a:tabLst/>
              <a:defRPr sz="2000" kern="1200">
                <a:solidFill>
                  <a:schemeClr val="tx1"/>
                </a:solidFill>
                <a:latin typeface="+mn-lt"/>
                <a:ea typeface="+mn-ea"/>
                <a:cs typeface="+mn-cs"/>
              </a:defRPr>
            </a:lvl3pPr>
            <a:lvl4pPr marL="685800" indent="-228600" algn="l" defTabSz="914400" rtl="0" eaLnBrk="1" latinLnBrk="0" hangingPunct="1">
              <a:lnSpc>
                <a:spcPct val="100000"/>
              </a:lnSpc>
              <a:spcBef>
                <a:spcPts val="800"/>
              </a:spcBef>
              <a:spcAft>
                <a:spcPts val="800"/>
              </a:spcAft>
              <a:buFont typeface=".AppleSystemUIFont" charset="-120"/>
              <a:buChar char="-"/>
              <a:tabLst/>
              <a:defRPr sz="1800" kern="1200">
                <a:solidFill>
                  <a:schemeClr val="tx1"/>
                </a:solidFill>
                <a:latin typeface="+mn-lt"/>
                <a:ea typeface="+mn-ea"/>
                <a:cs typeface="+mn-cs"/>
              </a:defRPr>
            </a:lvl4pPr>
            <a:lvl5pPr marL="914400" indent="-228600" algn="l" defTabSz="914400" rtl="0" eaLnBrk="1" latinLnBrk="0" hangingPunct="1">
              <a:lnSpc>
                <a:spcPct val="100000"/>
              </a:lnSpc>
              <a:spcBef>
                <a:spcPts val="800"/>
              </a:spcBef>
              <a:spcAft>
                <a:spcPts val="800"/>
              </a:spcAft>
              <a:buFont typeface=".AppleSystemUIFont" charset="-12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Overview</a:t>
            </a:r>
          </a:p>
          <a:p>
            <a:pPr marL="228600" indent="-228600">
              <a:lnSpc>
                <a:spcPct val="100000"/>
              </a:lnSpc>
              <a:spcBef>
                <a:spcPts val="800"/>
              </a:spcBef>
              <a:spcAft>
                <a:spcPts val="800"/>
              </a:spcAft>
              <a:buFont typeface="Arial" panose="020B0604020202020204" pitchFamily="34" charset="0"/>
              <a:buChar char="•"/>
            </a:pPr>
            <a:r>
              <a:rPr lang="en-US" sz="1800" b="0" dirty="0">
                <a:solidFill>
                  <a:srgbClr val="000000"/>
                </a:solidFill>
                <a:latin typeface="Arial" panose="020B0604020202020204" pitchFamily="34" charset="0"/>
                <a:cs typeface="Arial" panose="020B0604020202020204" pitchFamily="34" charset="0"/>
              </a:rPr>
              <a:t>Industrial control system assets provide command and control information as well as key functions on OT networks, therefore any vulnerabilities in these assets can present opportunities for malicious actors</a:t>
            </a:r>
          </a:p>
          <a:p>
            <a:pPr marL="228600" indent="-228600">
              <a:lnSpc>
                <a:spcPct val="100000"/>
              </a:lnSpc>
              <a:spcBef>
                <a:spcPts val="800"/>
              </a:spcBef>
              <a:spcAft>
                <a:spcPts val="800"/>
              </a:spcAft>
              <a:buFont typeface="Arial" panose="020B0604020202020204" pitchFamily="34" charset="0"/>
              <a:buChar char="•"/>
            </a:pPr>
            <a:r>
              <a:rPr lang="en-US" sz="1800" b="0" dirty="0">
                <a:solidFill>
                  <a:srgbClr val="000000"/>
                </a:solidFill>
                <a:latin typeface="Arial" panose="020B0604020202020204" pitchFamily="34" charset="0"/>
                <a:cs typeface="Arial" panose="020B0604020202020204" pitchFamily="34" charset="0"/>
              </a:rPr>
              <a:t>To properly assess cybersecurity risk within the OT network, energy companies must be able to identify all assets, especially those that are most critical</a:t>
            </a:r>
          </a:p>
          <a:p>
            <a:pPr marL="228600" indent="-228600">
              <a:lnSpc>
                <a:spcPct val="100000"/>
              </a:lnSpc>
              <a:spcBef>
                <a:spcPts val="800"/>
              </a:spcBef>
              <a:spcAft>
                <a:spcPts val="800"/>
              </a:spcAft>
              <a:buFont typeface="Arial" panose="020B0604020202020204" pitchFamily="34" charset="0"/>
              <a:buChar char="•"/>
            </a:pPr>
            <a:r>
              <a:rPr lang="en-US" sz="1800" b="0" dirty="0">
                <a:solidFill>
                  <a:srgbClr val="000000"/>
                </a:solidFill>
                <a:latin typeface="Arial" panose="020B0604020202020204" pitchFamily="34" charset="0"/>
                <a:cs typeface="Arial" panose="020B0604020202020204" pitchFamily="34" charset="0"/>
              </a:rPr>
              <a:t>This project provides a reference architecture and an example solution for managing, monitoring, and baselining assets, and includes information to help identify threats to these OT assets</a:t>
            </a:r>
          </a:p>
        </p:txBody>
      </p:sp>
      <p:sp>
        <p:nvSpPr>
          <p:cNvPr id="6" name="Content Placeholder 3">
            <a:extLst>
              <a:ext uri="{FF2B5EF4-FFF2-40B4-BE49-F238E27FC236}">
                <a16:creationId xmlns:a16="http://schemas.microsoft.com/office/drawing/2014/main" id="{6F0A9F4B-FBC5-448C-BA99-FEFC5E3584BF}"/>
              </a:ext>
            </a:extLst>
          </p:cNvPr>
          <p:cNvSpPr txBox="1">
            <a:spLocks/>
          </p:cNvSpPr>
          <p:nvPr/>
        </p:nvSpPr>
        <p:spPr>
          <a:xfrm>
            <a:off x="6075219" y="3010727"/>
            <a:ext cx="5884862" cy="1081322"/>
          </a:xfrm>
          <a:prstGeom prst="rect">
            <a:avLst/>
          </a:prstGeom>
        </p:spPr>
        <p:txBody>
          <a:bodyPr vert="horz" lIns="91440" tIns="45720" rIns="91440" bIns="45720" rtlCol="0">
            <a:spAutoFit/>
          </a:bodyPr>
          <a:lstStyle>
            <a:lvl1pPr marL="0" indent="0" algn="l" defTabSz="914400" rtl="0" eaLnBrk="1" latinLnBrk="0" hangingPunct="1">
              <a:lnSpc>
                <a:spcPct val="90000"/>
              </a:lnSpc>
              <a:spcBef>
                <a:spcPts val="1000"/>
              </a:spcBef>
              <a:buFont typeface="Arial"/>
              <a:buNone/>
              <a:defRPr sz="2400" b="1" kern="1200">
                <a:solidFill>
                  <a:srgbClr val="4F8CBD"/>
                </a:solidFill>
                <a:latin typeface="+mn-lt"/>
                <a:ea typeface="+mn-ea"/>
                <a:cs typeface="+mn-cs"/>
              </a:defRPr>
            </a:lvl1pPr>
            <a:lvl2pPr marL="228600" indent="-228600" algn="l" defTabSz="914400" rtl="0" eaLnBrk="1" latinLnBrk="0" hangingPunct="1">
              <a:lnSpc>
                <a:spcPct val="100000"/>
              </a:lnSpc>
              <a:spcBef>
                <a:spcPts val="800"/>
              </a:spcBef>
              <a:spcAft>
                <a:spcPts val="800"/>
              </a:spcAft>
              <a:buFont typeface="Arial"/>
              <a:buChar char="•"/>
              <a:tabLst/>
              <a:defRPr sz="2200" kern="1200">
                <a:solidFill>
                  <a:schemeClr val="tx1"/>
                </a:solidFill>
                <a:latin typeface="+mn-lt"/>
                <a:ea typeface="+mn-ea"/>
                <a:cs typeface="+mn-cs"/>
              </a:defRPr>
            </a:lvl2pPr>
            <a:lvl3pPr marL="457200" indent="-228600" algn="l" defTabSz="914400" rtl="0" eaLnBrk="1" latinLnBrk="0" hangingPunct="1">
              <a:lnSpc>
                <a:spcPct val="100000"/>
              </a:lnSpc>
              <a:spcBef>
                <a:spcPts val="800"/>
              </a:spcBef>
              <a:spcAft>
                <a:spcPts val="800"/>
              </a:spcAft>
              <a:buFont typeface="Wingdings" charset="2"/>
              <a:buChar char="§"/>
              <a:tabLst/>
              <a:defRPr sz="2000" kern="1200">
                <a:solidFill>
                  <a:schemeClr val="tx1"/>
                </a:solidFill>
                <a:latin typeface="+mn-lt"/>
                <a:ea typeface="+mn-ea"/>
                <a:cs typeface="+mn-cs"/>
              </a:defRPr>
            </a:lvl3pPr>
            <a:lvl4pPr marL="685800" indent="-228600" algn="l" defTabSz="914400" rtl="0" eaLnBrk="1" latinLnBrk="0" hangingPunct="1">
              <a:lnSpc>
                <a:spcPct val="100000"/>
              </a:lnSpc>
              <a:spcBef>
                <a:spcPts val="800"/>
              </a:spcBef>
              <a:spcAft>
                <a:spcPts val="800"/>
              </a:spcAft>
              <a:buFont typeface=".AppleSystemUIFont" charset="-120"/>
              <a:buChar char="-"/>
              <a:tabLst/>
              <a:defRPr sz="1800" kern="1200">
                <a:solidFill>
                  <a:schemeClr val="tx1"/>
                </a:solidFill>
                <a:latin typeface="+mn-lt"/>
                <a:ea typeface="+mn-ea"/>
                <a:cs typeface="+mn-cs"/>
              </a:defRPr>
            </a:lvl4pPr>
            <a:lvl5pPr marL="914400" indent="-228600" algn="l" defTabSz="914400" rtl="0" eaLnBrk="1" latinLnBrk="0" hangingPunct="1">
              <a:lnSpc>
                <a:spcPct val="100000"/>
              </a:lnSpc>
              <a:spcBef>
                <a:spcPts val="800"/>
              </a:spcBef>
              <a:spcAft>
                <a:spcPts val="800"/>
              </a:spcAft>
              <a:buFont typeface=".AppleSystemUIFont" charset="-12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Project Status</a:t>
            </a:r>
          </a:p>
          <a:p>
            <a:pPr>
              <a:lnSpc>
                <a:spcPct val="100000"/>
              </a:lnSpc>
              <a:spcBef>
                <a:spcPts val="800"/>
              </a:spcBef>
              <a:spcAft>
                <a:spcPts val="800"/>
              </a:spcAft>
            </a:pPr>
            <a:r>
              <a:rPr lang="en-US" sz="1800" b="0" dirty="0">
                <a:solidFill>
                  <a:schemeClr val="tx1"/>
                </a:solidFill>
                <a:latin typeface="Arial" panose="020B0604020202020204" pitchFamily="34" charset="0"/>
                <a:cs typeface="Arial" panose="020B0604020202020204" pitchFamily="34" charset="0"/>
              </a:rPr>
              <a:t>Published draft on 09/23/2019</a:t>
            </a:r>
            <a:br>
              <a:rPr lang="en-US" sz="1800" b="0" dirty="0">
                <a:solidFill>
                  <a:schemeClr val="tx1"/>
                </a:solidFill>
                <a:latin typeface="Arial" panose="020B0604020202020204" pitchFamily="34" charset="0"/>
                <a:cs typeface="Arial" panose="020B0604020202020204" pitchFamily="34" charset="0"/>
              </a:rPr>
            </a:br>
            <a:r>
              <a:rPr lang="en-US" sz="1800" b="0" dirty="0">
                <a:solidFill>
                  <a:schemeClr val="tx1"/>
                </a:solidFill>
                <a:latin typeface="Arial" panose="020B0604020202020204" pitchFamily="34" charset="0"/>
                <a:cs typeface="Arial" panose="020B0604020202020204" pitchFamily="34" charset="0"/>
              </a:rPr>
              <a:t>Comments being accepted through November 25, 2019</a:t>
            </a:r>
          </a:p>
        </p:txBody>
      </p:sp>
      <p:sp>
        <p:nvSpPr>
          <p:cNvPr id="7" name="Rectangle 6">
            <a:extLst>
              <a:ext uri="{FF2B5EF4-FFF2-40B4-BE49-F238E27FC236}">
                <a16:creationId xmlns:a16="http://schemas.microsoft.com/office/drawing/2014/main" id="{756FFDC7-9991-4A73-8C71-0C3E71A5B765}"/>
              </a:ext>
            </a:extLst>
          </p:cNvPr>
          <p:cNvSpPr/>
          <p:nvPr/>
        </p:nvSpPr>
        <p:spPr>
          <a:xfrm>
            <a:off x="6075219" y="4273498"/>
            <a:ext cx="6096000" cy="1523494"/>
          </a:xfrm>
          <a:prstGeom prst="rect">
            <a:avLst/>
          </a:prstGeom>
        </p:spPr>
        <p:txBody>
          <a:bodyPr>
            <a:spAutoFit/>
          </a:bodyPr>
          <a:lstStyle/>
          <a:p>
            <a:pPr>
              <a:spcAft>
                <a:spcPts val="600"/>
              </a:spcAft>
            </a:pPr>
            <a:r>
              <a:rPr lang="en-US" sz="2400" b="1" dirty="0">
                <a:solidFill>
                  <a:srgbClr val="4F8CBD"/>
                </a:solidFill>
                <a:latin typeface="Arial" panose="020B0604020202020204" pitchFamily="34" charset="0"/>
                <a:cs typeface="Arial" panose="020B0604020202020204" pitchFamily="34" charset="0"/>
              </a:rPr>
              <a:t>Collaborate with Us</a:t>
            </a:r>
          </a:p>
          <a:p>
            <a:pPr marL="228600" lvl="0" indent="-228600">
              <a:spcBef>
                <a:spcPts val="600"/>
              </a:spcBef>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Read </a:t>
            </a:r>
            <a:r>
              <a:rPr lang="en-US" dirty="0">
                <a:solidFill>
                  <a:srgbClr val="000000"/>
                </a:solidFill>
                <a:latin typeface="Arial" panose="020B0604020202020204" pitchFamily="34" charset="0"/>
                <a:cs typeface="Arial" panose="020B0604020202020204" pitchFamily="34" charset="0"/>
                <a:hlinkClick r:id="rId3"/>
              </a:rPr>
              <a:t>Energy Sector Asset Management</a:t>
            </a:r>
            <a:r>
              <a:rPr lang="en-US" dirty="0">
                <a:solidFill>
                  <a:srgbClr val="000000"/>
                </a:solidFill>
                <a:latin typeface="Arial" panose="020B0604020202020204" pitchFamily="34" charset="0"/>
                <a:cs typeface="Arial" panose="020B0604020202020204" pitchFamily="34" charset="0"/>
              </a:rPr>
              <a:t> Practice Guide</a:t>
            </a:r>
          </a:p>
          <a:p>
            <a:pPr marL="228600" lvl="0" indent="-228600">
              <a:spcBef>
                <a:spcPts val="600"/>
              </a:spcBef>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Email </a:t>
            </a:r>
            <a:r>
              <a:rPr lang="en-US" dirty="0">
                <a:solidFill>
                  <a:srgbClr val="000000"/>
                </a:solidFill>
                <a:latin typeface="Arial" panose="020B0604020202020204" pitchFamily="34" charset="0"/>
                <a:cs typeface="Arial" panose="020B0604020202020204" pitchFamily="34" charset="0"/>
                <a:hlinkClick r:id="rId4"/>
              </a:rPr>
              <a:t>energy_nccoe@nist.gov</a:t>
            </a:r>
            <a:r>
              <a:rPr lang="en-US" dirty="0">
                <a:solidFill>
                  <a:srgbClr val="000000"/>
                </a:solidFill>
                <a:latin typeface="Arial" panose="020B0604020202020204" pitchFamily="34" charset="0"/>
                <a:cs typeface="Arial" panose="020B0604020202020204" pitchFamily="34" charset="0"/>
              </a:rPr>
              <a:t> to join the Community of Interest for this project</a:t>
            </a:r>
            <a:endParaRPr lang="en-US" b="1" dirty="0">
              <a:solidFill>
                <a:srgbClr val="000000"/>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7156A3BB-C97A-44BD-8BBB-A965DFA003A7}"/>
              </a:ext>
            </a:extLst>
          </p:cNvPr>
          <p:cNvSpPr/>
          <p:nvPr/>
        </p:nvSpPr>
        <p:spPr>
          <a:xfrm>
            <a:off x="6109909" y="1731069"/>
            <a:ext cx="1429039" cy="1143000"/>
          </a:xfrm>
          <a:prstGeom prst="rect">
            <a:avLst/>
          </a:prstGeom>
          <a:solidFill>
            <a:srgbClr val="4F8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9" dirty="0">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34AC72A5-9250-459E-B5D5-F4DCA2D0BA00}"/>
              </a:ext>
            </a:extLst>
          </p:cNvPr>
          <p:cNvCxnSpPr/>
          <p:nvPr/>
        </p:nvCxnSpPr>
        <p:spPr>
          <a:xfrm>
            <a:off x="6109910" y="1493884"/>
            <a:ext cx="5721713" cy="137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9DCB7C51-8734-46E1-B410-AD5484F31437}"/>
              </a:ext>
            </a:extLst>
          </p:cNvPr>
          <p:cNvSpPr/>
          <p:nvPr/>
        </p:nvSpPr>
        <p:spPr>
          <a:xfrm>
            <a:off x="6740868" y="1449760"/>
            <a:ext cx="102350" cy="90988"/>
          </a:xfrm>
          <a:prstGeom prst="ellipse">
            <a:avLst/>
          </a:prstGeom>
          <a:solidFill>
            <a:schemeClr val="tx1">
              <a:lumMod val="75000"/>
              <a:lumOff val="2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9" dirty="0">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5B80521D-A07B-425A-9E0E-C622B2E8B79E}"/>
              </a:ext>
            </a:extLst>
          </p:cNvPr>
          <p:cNvSpPr/>
          <p:nvPr/>
        </p:nvSpPr>
        <p:spPr>
          <a:xfrm>
            <a:off x="8210268" y="1449760"/>
            <a:ext cx="102350" cy="90988"/>
          </a:xfrm>
          <a:prstGeom prst="ellipse">
            <a:avLst/>
          </a:prstGeom>
          <a:solidFill>
            <a:schemeClr val="tx1">
              <a:lumMod val="75000"/>
              <a:lumOff val="2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9" dirty="0">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ADEF2B13-4BD2-451D-80FE-3977B642B5D4}"/>
              </a:ext>
            </a:extLst>
          </p:cNvPr>
          <p:cNvSpPr/>
          <p:nvPr/>
        </p:nvSpPr>
        <p:spPr>
          <a:xfrm>
            <a:off x="9646006" y="1449760"/>
            <a:ext cx="102350" cy="90988"/>
          </a:xfrm>
          <a:prstGeom prst="ellipse">
            <a:avLst/>
          </a:prstGeom>
          <a:solidFill>
            <a:schemeClr val="tx1">
              <a:lumMod val="75000"/>
              <a:lumOff val="2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9" dirty="0">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5D0D0ED7-BA69-4624-8AE7-2982B59201F2}"/>
              </a:ext>
            </a:extLst>
          </p:cNvPr>
          <p:cNvSpPr/>
          <p:nvPr/>
        </p:nvSpPr>
        <p:spPr>
          <a:xfrm>
            <a:off x="11066040" y="1449760"/>
            <a:ext cx="102350" cy="90988"/>
          </a:xfrm>
          <a:prstGeom prst="ellipse">
            <a:avLst/>
          </a:prstGeom>
          <a:solidFill>
            <a:schemeClr val="tx1">
              <a:lumMod val="75000"/>
              <a:lumOff val="2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9"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8EA9437E-917C-4C8C-AA1B-A4B9CD4F0CDF}"/>
              </a:ext>
            </a:extLst>
          </p:cNvPr>
          <p:cNvSpPr/>
          <p:nvPr/>
        </p:nvSpPr>
        <p:spPr>
          <a:xfrm>
            <a:off x="7538564" y="1731069"/>
            <a:ext cx="1435608" cy="1143000"/>
          </a:xfrm>
          <a:prstGeom prst="rect">
            <a:avLst/>
          </a:prstGeom>
          <a:solidFill>
            <a:srgbClr val="E798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9"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F430E602-8913-4494-A0F9-01D2EA210C53}"/>
              </a:ext>
            </a:extLst>
          </p:cNvPr>
          <p:cNvSpPr/>
          <p:nvPr/>
        </p:nvSpPr>
        <p:spPr>
          <a:xfrm>
            <a:off x="8964787" y="1731069"/>
            <a:ext cx="1435608" cy="1143000"/>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9"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08B32981-08A5-49D5-B954-C414CF16D5D1}"/>
              </a:ext>
            </a:extLst>
          </p:cNvPr>
          <p:cNvSpPr/>
          <p:nvPr/>
        </p:nvSpPr>
        <p:spPr>
          <a:xfrm>
            <a:off x="10402585" y="1731069"/>
            <a:ext cx="1435608" cy="1143000"/>
          </a:xfrm>
          <a:prstGeom prst="rect">
            <a:avLst/>
          </a:prstGeom>
          <a:solidFill>
            <a:srgbClr val="792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9" dirty="0">
              <a:latin typeface="Arial" panose="020B0604020202020204" pitchFamily="34" charset="0"/>
              <a:cs typeface="Arial" panose="020B0604020202020204" pitchFamily="34" charset="0"/>
            </a:endParaRPr>
          </a:p>
        </p:txBody>
      </p:sp>
      <p:sp>
        <p:nvSpPr>
          <p:cNvPr id="17" name="Triangle 38">
            <a:extLst>
              <a:ext uri="{FF2B5EF4-FFF2-40B4-BE49-F238E27FC236}">
                <a16:creationId xmlns:a16="http://schemas.microsoft.com/office/drawing/2014/main" id="{F5F522A3-2FEB-4A64-8796-BBE4987385FB}"/>
              </a:ext>
            </a:extLst>
          </p:cNvPr>
          <p:cNvSpPr/>
          <p:nvPr/>
        </p:nvSpPr>
        <p:spPr>
          <a:xfrm>
            <a:off x="6613260" y="1540748"/>
            <a:ext cx="365760" cy="36576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D86E3489-CAAF-4832-B107-8181131FD89C}"/>
              </a:ext>
            </a:extLst>
          </p:cNvPr>
          <p:cNvSpPr txBox="1"/>
          <p:nvPr/>
        </p:nvSpPr>
        <p:spPr>
          <a:xfrm>
            <a:off x="6075219" y="2167063"/>
            <a:ext cx="1407521" cy="276999"/>
          </a:xfrm>
          <a:prstGeom prst="rect">
            <a:avLst/>
          </a:prstGeom>
          <a:noFill/>
          <a:ln>
            <a:noFill/>
          </a:ln>
        </p:spPr>
        <p:txBody>
          <a:bodyPr wrap="square" lIns="0" tIns="0" rIns="0" bIns="0" rtlCol="0">
            <a:spAutoFit/>
          </a:bodyPr>
          <a:lstStyle/>
          <a:p>
            <a:pPr algn="ctr">
              <a:spcAft>
                <a:spcPts val="300"/>
              </a:spcAft>
            </a:pPr>
            <a:r>
              <a:rPr lang="en-US" b="1" kern="0" cap="all" dirty="0">
                <a:solidFill>
                  <a:schemeClr val="bg1"/>
                </a:solidFill>
                <a:latin typeface="Arial" charset="0"/>
                <a:ea typeface="Arial" charset="0"/>
                <a:cs typeface="Arial" charset="0"/>
              </a:rPr>
              <a:t>Define </a:t>
            </a:r>
          </a:p>
        </p:txBody>
      </p:sp>
      <p:sp>
        <p:nvSpPr>
          <p:cNvPr id="19" name="TextBox 18">
            <a:extLst>
              <a:ext uri="{FF2B5EF4-FFF2-40B4-BE49-F238E27FC236}">
                <a16:creationId xmlns:a16="http://schemas.microsoft.com/office/drawing/2014/main" id="{5EF7C28C-093D-478E-AF67-C116EEB60293}"/>
              </a:ext>
            </a:extLst>
          </p:cNvPr>
          <p:cNvSpPr txBox="1"/>
          <p:nvPr/>
        </p:nvSpPr>
        <p:spPr>
          <a:xfrm>
            <a:off x="7536374" y="2167063"/>
            <a:ext cx="1437798" cy="276999"/>
          </a:xfrm>
          <a:prstGeom prst="rect">
            <a:avLst/>
          </a:prstGeom>
          <a:noFill/>
          <a:ln>
            <a:noFill/>
          </a:ln>
        </p:spPr>
        <p:txBody>
          <a:bodyPr wrap="square" lIns="0" tIns="0" rIns="0" bIns="0" rtlCol="0">
            <a:spAutoFit/>
          </a:bodyPr>
          <a:lstStyle/>
          <a:p>
            <a:pPr algn="ctr">
              <a:spcAft>
                <a:spcPts val="300"/>
              </a:spcAft>
            </a:pPr>
            <a:r>
              <a:rPr lang="en-US" b="1" kern="0" cap="all" dirty="0">
                <a:solidFill>
                  <a:schemeClr val="bg1"/>
                </a:solidFill>
                <a:latin typeface="Arial" charset="0"/>
                <a:ea typeface="Arial" charset="0"/>
                <a:cs typeface="Arial" charset="0"/>
              </a:rPr>
              <a:t>ASSEMBLE </a:t>
            </a:r>
          </a:p>
        </p:txBody>
      </p:sp>
      <p:sp>
        <p:nvSpPr>
          <p:cNvPr id="20" name="TextBox 19">
            <a:extLst>
              <a:ext uri="{FF2B5EF4-FFF2-40B4-BE49-F238E27FC236}">
                <a16:creationId xmlns:a16="http://schemas.microsoft.com/office/drawing/2014/main" id="{B2611A88-812C-4CEB-832E-65CD7450472D}"/>
              </a:ext>
            </a:extLst>
          </p:cNvPr>
          <p:cNvSpPr txBox="1"/>
          <p:nvPr/>
        </p:nvSpPr>
        <p:spPr>
          <a:xfrm>
            <a:off x="8962598" y="2167063"/>
            <a:ext cx="1437414" cy="276999"/>
          </a:xfrm>
          <a:prstGeom prst="rect">
            <a:avLst/>
          </a:prstGeom>
          <a:noFill/>
          <a:ln>
            <a:noFill/>
          </a:ln>
        </p:spPr>
        <p:txBody>
          <a:bodyPr wrap="square" lIns="0" tIns="0" rIns="0" bIns="0" rtlCol="0">
            <a:spAutoFit/>
          </a:bodyPr>
          <a:lstStyle/>
          <a:p>
            <a:pPr algn="ctr">
              <a:spcAft>
                <a:spcPts val="300"/>
              </a:spcAft>
            </a:pPr>
            <a:r>
              <a:rPr lang="en-US" b="1" kern="0" cap="all" dirty="0">
                <a:solidFill>
                  <a:schemeClr val="bg1"/>
                </a:solidFill>
                <a:latin typeface="Arial" charset="0"/>
                <a:ea typeface="Arial" charset="0"/>
                <a:cs typeface="Arial" charset="0"/>
              </a:rPr>
              <a:t>BUILD</a:t>
            </a:r>
          </a:p>
        </p:txBody>
      </p:sp>
      <p:sp>
        <p:nvSpPr>
          <p:cNvPr id="21" name="TextBox 20">
            <a:extLst>
              <a:ext uri="{FF2B5EF4-FFF2-40B4-BE49-F238E27FC236}">
                <a16:creationId xmlns:a16="http://schemas.microsoft.com/office/drawing/2014/main" id="{06E66173-41D6-44F8-B9D5-C2974DAF7DF0}"/>
              </a:ext>
            </a:extLst>
          </p:cNvPr>
          <p:cNvSpPr txBox="1"/>
          <p:nvPr/>
        </p:nvSpPr>
        <p:spPr>
          <a:xfrm>
            <a:off x="10425763" y="2167063"/>
            <a:ext cx="1425250" cy="276999"/>
          </a:xfrm>
          <a:prstGeom prst="rect">
            <a:avLst/>
          </a:prstGeom>
          <a:noFill/>
          <a:ln>
            <a:noFill/>
          </a:ln>
        </p:spPr>
        <p:txBody>
          <a:bodyPr wrap="square" lIns="0" tIns="0" rIns="0" bIns="0" rtlCol="0">
            <a:spAutoFit/>
          </a:bodyPr>
          <a:lstStyle/>
          <a:p>
            <a:pPr algn="ctr">
              <a:spcAft>
                <a:spcPts val="300"/>
              </a:spcAft>
            </a:pPr>
            <a:r>
              <a:rPr lang="en-US" b="1" kern="0" cap="all" dirty="0">
                <a:solidFill>
                  <a:schemeClr val="bg1"/>
                </a:solidFill>
                <a:latin typeface="Arial" charset="0"/>
                <a:ea typeface="Arial" charset="0"/>
                <a:cs typeface="Arial" charset="0"/>
              </a:rPr>
              <a:t>Advocate</a:t>
            </a:r>
          </a:p>
        </p:txBody>
      </p:sp>
      <p:sp>
        <p:nvSpPr>
          <p:cNvPr id="22" name="Triangle 55">
            <a:extLst>
              <a:ext uri="{FF2B5EF4-FFF2-40B4-BE49-F238E27FC236}">
                <a16:creationId xmlns:a16="http://schemas.microsoft.com/office/drawing/2014/main" id="{38CFF4F7-0BFF-40D9-ACBB-4799747E7093}"/>
              </a:ext>
            </a:extLst>
          </p:cNvPr>
          <p:cNvSpPr/>
          <p:nvPr/>
        </p:nvSpPr>
        <p:spPr>
          <a:xfrm>
            <a:off x="8078563" y="1542582"/>
            <a:ext cx="365760" cy="3657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iangle 56">
            <a:extLst>
              <a:ext uri="{FF2B5EF4-FFF2-40B4-BE49-F238E27FC236}">
                <a16:creationId xmlns:a16="http://schemas.microsoft.com/office/drawing/2014/main" id="{03333F0B-2155-4A41-BB7E-D8EE36A2B6CD}"/>
              </a:ext>
            </a:extLst>
          </p:cNvPr>
          <p:cNvSpPr/>
          <p:nvPr/>
        </p:nvSpPr>
        <p:spPr>
          <a:xfrm>
            <a:off x="9505570" y="1541930"/>
            <a:ext cx="365760" cy="365760"/>
          </a:xfrm>
          <a:prstGeom prst="triangle">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iangle 61">
            <a:extLst>
              <a:ext uri="{FF2B5EF4-FFF2-40B4-BE49-F238E27FC236}">
                <a16:creationId xmlns:a16="http://schemas.microsoft.com/office/drawing/2014/main" id="{0B1AB78E-7A77-4288-9394-45B1CA114850}"/>
              </a:ext>
            </a:extLst>
          </p:cNvPr>
          <p:cNvSpPr/>
          <p:nvPr/>
        </p:nvSpPr>
        <p:spPr>
          <a:xfrm>
            <a:off x="10929382" y="1539045"/>
            <a:ext cx="365760" cy="365760"/>
          </a:xfrm>
          <a:prstGeom prst="triangle">
            <a:avLst/>
          </a:prstGeom>
          <a:solidFill>
            <a:srgbClr val="792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5-Point Star 60">
            <a:extLst>
              <a:ext uri="{FF2B5EF4-FFF2-40B4-BE49-F238E27FC236}">
                <a16:creationId xmlns:a16="http://schemas.microsoft.com/office/drawing/2014/main" id="{B93ADC13-E316-46AD-8E76-AF5D731E7BD7}"/>
              </a:ext>
            </a:extLst>
          </p:cNvPr>
          <p:cNvSpPr/>
          <p:nvPr/>
        </p:nvSpPr>
        <p:spPr>
          <a:xfrm>
            <a:off x="10891789" y="1061008"/>
            <a:ext cx="457200" cy="457200"/>
          </a:xfrm>
          <a:prstGeom prst="star5">
            <a:avLst/>
          </a:prstGeom>
          <a:solidFill>
            <a:srgbClr val="792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rgbClr val="7927A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8727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1684" y="211744"/>
            <a:ext cx="11229474" cy="492443"/>
          </a:xfrm>
        </p:spPr>
        <p:txBody>
          <a:bodyPr/>
          <a:lstStyle/>
          <a:p>
            <a:r>
              <a:rPr lang="en-US" sz="3200" dirty="0"/>
              <a:t>Situational Awareness: SP 1800-7</a:t>
            </a:r>
          </a:p>
        </p:txBody>
      </p:sp>
      <p:sp>
        <p:nvSpPr>
          <p:cNvPr id="4" name="Content Placeholder 3"/>
          <p:cNvSpPr>
            <a:spLocks noGrp="1"/>
          </p:cNvSpPr>
          <p:nvPr>
            <p:ph sz="half" idx="4294967295"/>
          </p:nvPr>
        </p:nvSpPr>
        <p:spPr>
          <a:xfrm>
            <a:off x="5986296" y="3003624"/>
            <a:ext cx="5884862" cy="804323"/>
          </a:xfrm>
        </p:spPr>
        <p:txBody>
          <a:bodyPr>
            <a:spAutoFit/>
          </a:bodyPr>
          <a:lstStyle/>
          <a:p>
            <a:r>
              <a:rPr lang="en-US" sz="2400" dirty="0">
                <a:latin typeface="Arial" panose="020B0604020202020204" pitchFamily="34" charset="0"/>
                <a:cs typeface="Arial" panose="020B0604020202020204" pitchFamily="34" charset="0"/>
              </a:rPr>
              <a:t>Project Status</a:t>
            </a:r>
            <a:endParaRPr lang="en-US" sz="2400" b="1" dirty="0">
              <a:latin typeface="Arial" panose="020B0604020202020204" pitchFamily="34" charset="0"/>
              <a:cs typeface="Arial" panose="020B0604020202020204" pitchFamily="34" charset="0"/>
            </a:endParaRPr>
          </a:p>
          <a:p>
            <a:pPr>
              <a:lnSpc>
                <a:spcPct val="100000"/>
              </a:lnSpc>
              <a:spcBef>
                <a:spcPts val="800"/>
              </a:spcBef>
              <a:spcAft>
                <a:spcPts val="800"/>
              </a:spcAft>
            </a:pPr>
            <a:r>
              <a:rPr lang="en-US" sz="1800" b="0" dirty="0">
                <a:solidFill>
                  <a:schemeClr val="tx1"/>
                </a:solidFill>
                <a:latin typeface="Arial" panose="020B0604020202020204" pitchFamily="34" charset="0"/>
                <a:cs typeface="Arial" panose="020B0604020202020204" pitchFamily="34" charset="0"/>
              </a:rPr>
              <a:t>Final SP 1800-7 released in August 2019</a:t>
            </a:r>
          </a:p>
        </p:txBody>
      </p:sp>
      <p:sp>
        <p:nvSpPr>
          <p:cNvPr id="5" name="Rectangle 4"/>
          <p:cNvSpPr/>
          <p:nvPr/>
        </p:nvSpPr>
        <p:spPr>
          <a:xfrm>
            <a:off x="5990317" y="4216551"/>
            <a:ext cx="6096000" cy="1800493"/>
          </a:xfrm>
          <a:prstGeom prst="rect">
            <a:avLst/>
          </a:prstGeom>
        </p:spPr>
        <p:txBody>
          <a:bodyPr>
            <a:spAutoFit/>
          </a:bodyPr>
          <a:lstStyle/>
          <a:p>
            <a:pPr>
              <a:spcAft>
                <a:spcPts val="600"/>
              </a:spcAft>
            </a:pPr>
            <a:r>
              <a:rPr lang="en-US" sz="2400" b="1" dirty="0">
                <a:solidFill>
                  <a:srgbClr val="4F8CBD"/>
                </a:solidFill>
                <a:latin typeface="Arial" panose="020B0604020202020204" pitchFamily="34" charset="0"/>
                <a:cs typeface="Arial" panose="020B0604020202020204" pitchFamily="34" charset="0"/>
              </a:rPr>
              <a:t>Collaborate with Us</a:t>
            </a:r>
          </a:p>
          <a:p>
            <a:pPr marL="228600" lvl="0" indent="-228600">
              <a:spcBef>
                <a:spcPts val="600"/>
              </a:spcBef>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Download SP 1800-7 </a:t>
            </a:r>
            <a:r>
              <a:rPr lang="en-US" dirty="0">
                <a:solidFill>
                  <a:srgbClr val="000000"/>
                </a:solidFill>
                <a:latin typeface="Arial" panose="020B0604020202020204" pitchFamily="34" charset="0"/>
                <a:cs typeface="Arial" panose="020B0604020202020204" pitchFamily="34" charset="0"/>
                <a:hlinkClick r:id="rId3"/>
              </a:rPr>
              <a:t>Situational Awareness for Electric Utilities</a:t>
            </a:r>
            <a:r>
              <a:rPr lang="en-US" dirty="0">
                <a:solidFill>
                  <a:srgbClr val="000000"/>
                </a:solidFill>
                <a:latin typeface="Arial" panose="020B0604020202020204" pitchFamily="34" charset="0"/>
                <a:cs typeface="Arial" panose="020B0604020202020204" pitchFamily="34" charset="0"/>
              </a:rPr>
              <a:t>  </a:t>
            </a:r>
          </a:p>
          <a:p>
            <a:pPr marL="228600" lvl="0" indent="-228600">
              <a:spcBef>
                <a:spcPts val="600"/>
              </a:spcBef>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Email </a:t>
            </a:r>
            <a:r>
              <a:rPr lang="en-US" dirty="0">
                <a:solidFill>
                  <a:srgbClr val="000000"/>
                </a:solidFill>
                <a:latin typeface="Arial" panose="020B0604020202020204" pitchFamily="34" charset="0"/>
                <a:cs typeface="Arial" panose="020B0604020202020204" pitchFamily="34" charset="0"/>
                <a:hlinkClick r:id="rId4"/>
              </a:rPr>
              <a:t>energy_nccoe@nist.gov</a:t>
            </a:r>
            <a:r>
              <a:rPr lang="en-US" dirty="0">
                <a:solidFill>
                  <a:srgbClr val="000000"/>
                </a:solidFill>
                <a:latin typeface="Arial" panose="020B0604020202020204" pitchFamily="34" charset="0"/>
                <a:cs typeface="Arial" panose="020B0604020202020204" pitchFamily="34" charset="0"/>
              </a:rPr>
              <a:t> to join the Community of Interest for this project</a:t>
            </a:r>
            <a:endParaRPr lang="en-US" b="1" dirty="0">
              <a:solidFill>
                <a:srgbClr val="000000"/>
              </a:solidFill>
              <a:latin typeface="Arial" panose="020B0604020202020204" pitchFamily="34" charset="0"/>
              <a:cs typeface="Arial" panose="020B0604020202020204" pitchFamily="34" charset="0"/>
            </a:endParaRPr>
          </a:p>
        </p:txBody>
      </p:sp>
      <p:sp>
        <p:nvSpPr>
          <p:cNvPr id="42" name="TextBox 41"/>
          <p:cNvSpPr txBox="1"/>
          <p:nvPr/>
        </p:nvSpPr>
        <p:spPr>
          <a:xfrm>
            <a:off x="550064" y="809511"/>
            <a:ext cx="10095632" cy="461665"/>
          </a:xfrm>
          <a:prstGeom prst="rect">
            <a:avLst/>
          </a:prstGeom>
          <a:noFill/>
        </p:spPr>
        <p:txBody>
          <a:bodyPr wrap="square" rtlCol="0">
            <a:spAutoFit/>
          </a:bodyPr>
          <a:lstStyle/>
          <a:p>
            <a:r>
              <a:rPr lang="en-US" sz="2400" b="1" i="1" dirty="0">
                <a:solidFill>
                  <a:srgbClr val="E79824"/>
                </a:solidFill>
                <a:latin typeface="Arial" charset="0"/>
                <a:ea typeface="Arial" charset="0"/>
                <a:cs typeface="Arial" charset="0"/>
              </a:rPr>
              <a:t>Improving security for electric utilities</a:t>
            </a:r>
          </a:p>
        </p:txBody>
      </p:sp>
      <p:sp>
        <p:nvSpPr>
          <p:cNvPr id="29" name="Rectangle 28"/>
          <p:cNvSpPr/>
          <p:nvPr/>
        </p:nvSpPr>
        <p:spPr>
          <a:xfrm>
            <a:off x="6109909" y="1731069"/>
            <a:ext cx="1429039" cy="1143000"/>
          </a:xfrm>
          <a:prstGeom prst="rect">
            <a:avLst/>
          </a:prstGeom>
          <a:solidFill>
            <a:srgbClr val="4F8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9" dirty="0">
              <a:latin typeface="Arial" panose="020B0604020202020204" pitchFamily="34" charset="0"/>
              <a:cs typeface="Arial" panose="020B0604020202020204" pitchFamily="34" charset="0"/>
            </a:endParaRPr>
          </a:p>
        </p:txBody>
      </p:sp>
      <p:cxnSp>
        <p:nvCxnSpPr>
          <p:cNvPr id="31" name="Straight Connector 30"/>
          <p:cNvCxnSpPr/>
          <p:nvPr/>
        </p:nvCxnSpPr>
        <p:spPr>
          <a:xfrm>
            <a:off x="6109910" y="1493884"/>
            <a:ext cx="5721713" cy="137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6740868" y="1449760"/>
            <a:ext cx="102350" cy="90988"/>
          </a:xfrm>
          <a:prstGeom prst="ellipse">
            <a:avLst/>
          </a:prstGeom>
          <a:solidFill>
            <a:schemeClr val="tx1">
              <a:lumMod val="75000"/>
              <a:lumOff val="2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9" dirty="0">
              <a:latin typeface="Arial" panose="020B0604020202020204" pitchFamily="34" charset="0"/>
              <a:cs typeface="Arial" panose="020B0604020202020204" pitchFamily="34" charset="0"/>
            </a:endParaRPr>
          </a:p>
        </p:txBody>
      </p:sp>
      <p:sp>
        <p:nvSpPr>
          <p:cNvPr id="33" name="Oval 32"/>
          <p:cNvSpPr/>
          <p:nvPr/>
        </p:nvSpPr>
        <p:spPr>
          <a:xfrm>
            <a:off x="8210268" y="1449760"/>
            <a:ext cx="102350" cy="90988"/>
          </a:xfrm>
          <a:prstGeom prst="ellipse">
            <a:avLst/>
          </a:prstGeom>
          <a:solidFill>
            <a:schemeClr val="tx1">
              <a:lumMod val="75000"/>
              <a:lumOff val="2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9" dirty="0">
              <a:latin typeface="Arial" panose="020B0604020202020204" pitchFamily="34" charset="0"/>
              <a:cs typeface="Arial" panose="020B0604020202020204" pitchFamily="34" charset="0"/>
            </a:endParaRPr>
          </a:p>
        </p:txBody>
      </p:sp>
      <p:sp>
        <p:nvSpPr>
          <p:cNvPr id="34" name="Oval 33"/>
          <p:cNvSpPr/>
          <p:nvPr/>
        </p:nvSpPr>
        <p:spPr>
          <a:xfrm>
            <a:off x="9646006" y="1449760"/>
            <a:ext cx="102350" cy="90988"/>
          </a:xfrm>
          <a:prstGeom prst="ellipse">
            <a:avLst/>
          </a:prstGeom>
          <a:solidFill>
            <a:schemeClr val="tx1">
              <a:lumMod val="75000"/>
              <a:lumOff val="2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9" dirty="0">
              <a:latin typeface="Arial" panose="020B0604020202020204" pitchFamily="34" charset="0"/>
              <a:cs typeface="Arial" panose="020B0604020202020204" pitchFamily="34" charset="0"/>
            </a:endParaRPr>
          </a:p>
        </p:txBody>
      </p:sp>
      <p:sp>
        <p:nvSpPr>
          <p:cNvPr id="35" name="Oval 34"/>
          <p:cNvSpPr/>
          <p:nvPr/>
        </p:nvSpPr>
        <p:spPr>
          <a:xfrm>
            <a:off x="11066040" y="1449760"/>
            <a:ext cx="102350" cy="90988"/>
          </a:xfrm>
          <a:prstGeom prst="ellipse">
            <a:avLst/>
          </a:prstGeom>
          <a:solidFill>
            <a:schemeClr val="tx1">
              <a:lumMod val="75000"/>
              <a:lumOff val="2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9" dirty="0">
              <a:latin typeface="Arial" panose="020B0604020202020204" pitchFamily="34" charset="0"/>
              <a:cs typeface="Arial" panose="020B0604020202020204" pitchFamily="34" charset="0"/>
            </a:endParaRPr>
          </a:p>
        </p:txBody>
      </p:sp>
      <p:sp>
        <p:nvSpPr>
          <p:cNvPr id="36" name="Rectangle 35"/>
          <p:cNvSpPr/>
          <p:nvPr/>
        </p:nvSpPr>
        <p:spPr>
          <a:xfrm>
            <a:off x="7538564" y="1731069"/>
            <a:ext cx="1435608" cy="1143000"/>
          </a:xfrm>
          <a:prstGeom prst="rect">
            <a:avLst/>
          </a:prstGeom>
          <a:solidFill>
            <a:srgbClr val="E798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9" dirty="0">
              <a:latin typeface="Arial" panose="020B0604020202020204" pitchFamily="34" charset="0"/>
              <a:cs typeface="Arial" panose="020B0604020202020204" pitchFamily="34" charset="0"/>
            </a:endParaRPr>
          </a:p>
        </p:txBody>
      </p:sp>
      <p:sp>
        <p:nvSpPr>
          <p:cNvPr id="37" name="Rectangle 36"/>
          <p:cNvSpPr/>
          <p:nvPr/>
        </p:nvSpPr>
        <p:spPr>
          <a:xfrm>
            <a:off x="8964787" y="1731069"/>
            <a:ext cx="1435608" cy="1143000"/>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9" dirty="0">
              <a:latin typeface="Arial" panose="020B0604020202020204" pitchFamily="34" charset="0"/>
              <a:cs typeface="Arial" panose="020B0604020202020204" pitchFamily="34" charset="0"/>
            </a:endParaRPr>
          </a:p>
        </p:txBody>
      </p:sp>
      <p:sp>
        <p:nvSpPr>
          <p:cNvPr id="38" name="Rectangle 37"/>
          <p:cNvSpPr/>
          <p:nvPr/>
        </p:nvSpPr>
        <p:spPr>
          <a:xfrm>
            <a:off x="10402585" y="1731069"/>
            <a:ext cx="1435608" cy="1143000"/>
          </a:xfrm>
          <a:prstGeom prst="rect">
            <a:avLst/>
          </a:prstGeom>
          <a:solidFill>
            <a:srgbClr val="792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9" dirty="0">
              <a:latin typeface="Arial" panose="020B0604020202020204" pitchFamily="34" charset="0"/>
              <a:cs typeface="Arial" panose="020B0604020202020204" pitchFamily="34" charset="0"/>
            </a:endParaRPr>
          </a:p>
        </p:txBody>
      </p:sp>
      <p:sp>
        <p:nvSpPr>
          <p:cNvPr id="39" name="Triangle 38"/>
          <p:cNvSpPr/>
          <p:nvPr/>
        </p:nvSpPr>
        <p:spPr>
          <a:xfrm>
            <a:off x="6613260" y="1540748"/>
            <a:ext cx="365760" cy="36576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6075219" y="2167063"/>
            <a:ext cx="1407521" cy="276999"/>
          </a:xfrm>
          <a:prstGeom prst="rect">
            <a:avLst/>
          </a:prstGeom>
          <a:noFill/>
          <a:ln>
            <a:noFill/>
          </a:ln>
        </p:spPr>
        <p:txBody>
          <a:bodyPr wrap="square" lIns="0" tIns="0" rIns="0" bIns="0" rtlCol="0">
            <a:spAutoFit/>
          </a:bodyPr>
          <a:lstStyle/>
          <a:p>
            <a:pPr algn="ctr">
              <a:spcAft>
                <a:spcPts val="300"/>
              </a:spcAft>
            </a:pPr>
            <a:r>
              <a:rPr lang="en-US" b="1" kern="0" cap="all" dirty="0">
                <a:solidFill>
                  <a:schemeClr val="bg1"/>
                </a:solidFill>
                <a:latin typeface="Arial" charset="0"/>
                <a:ea typeface="Arial" charset="0"/>
                <a:cs typeface="Arial" charset="0"/>
              </a:rPr>
              <a:t>Define </a:t>
            </a:r>
          </a:p>
        </p:txBody>
      </p:sp>
      <p:sp>
        <p:nvSpPr>
          <p:cNvPr id="41" name="TextBox 40"/>
          <p:cNvSpPr txBox="1"/>
          <p:nvPr/>
        </p:nvSpPr>
        <p:spPr>
          <a:xfrm>
            <a:off x="7536374" y="2167063"/>
            <a:ext cx="1437798" cy="276999"/>
          </a:xfrm>
          <a:prstGeom prst="rect">
            <a:avLst/>
          </a:prstGeom>
          <a:noFill/>
          <a:ln>
            <a:noFill/>
          </a:ln>
        </p:spPr>
        <p:txBody>
          <a:bodyPr wrap="square" lIns="0" tIns="0" rIns="0" bIns="0" rtlCol="0">
            <a:spAutoFit/>
          </a:bodyPr>
          <a:lstStyle/>
          <a:p>
            <a:pPr algn="ctr">
              <a:spcAft>
                <a:spcPts val="300"/>
              </a:spcAft>
            </a:pPr>
            <a:r>
              <a:rPr lang="en-US" b="1" kern="0" cap="all" dirty="0">
                <a:solidFill>
                  <a:schemeClr val="bg1"/>
                </a:solidFill>
                <a:latin typeface="Arial" charset="0"/>
                <a:ea typeface="Arial" charset="0"/>
                <a:cs typeface="Arial" charset="0"/>
              </a:rPr>
              <a:t>ASSEMBLE </a:t>
            </a:r>
          </a:p>
        </p:txBody>
      </p:sp>
      <p:sp>
        <p:nvSpPr>
          <p:cNvPr id="54" name="TextBox 53"/>
          <p:cNvSpPr txBox="1"/>
          <p:nvPr/>
        </p:nvSpPr>
        <p:spPr>
          <a:xfrm>
            <a:off x="8962598" y="2167063"/>
            <a:ext cx="1437414" cy="276999"/>
          </a:xfrm>
          <a:prstGeom prst="rect">
            <a:avLst/>
          </a:prstGeom>
          <a:noFill/>
          <a:ln>
            <a:noFill/>
          </a:ln>
        </p:spPr>
        <p:txBody>
          <a:bodyPr wrap="square" lIns="0" tIns="0" rIns="0" bIns="0" rtlCol="0">
            <a:spAutoFit/>
          </a:bodyPr>
          <a:lstStyle/>
          <a:p>
            <a:pPr algn="ctr">
              <a:spcAft>
                <a:spcPts val="300"/>
              </a:spcAft>
            </a:pPr>
            <a:r>
              <a:rPr lang="en-US" b="1" kern="0" cap="all" dirty="0">
                <a:solidFill>
                  <a:schemeClr val="bg1"/>
                </a:solidFill>
                <a:latin typeface="Arial" charset="0"/>
                <a:ea typeface="Arial" charset="0"/>
                <a:cs typeface="Arial" charset="0"/>
              </a:rPr>
              <a:t>BUILD</a:t>
            </a:r>
          </a:p>
        </p:txBody>
      </p:sp>
      <p:sp>
        <p:nvSpPr>
          <p:cNvPr id="55" name="TextBox 54"/>
          <p:cNvSpPr txBox="1"/>
          <p:nvPr/>
        </p:nvSpPr>
        <p:spPr>
          <a:xfrm>
            <a:off x="10425763" y="2167063"/>
            <a:ext cx="1425250" cy="276999"/>
          </a:xfrm>
          <a:prstGeom prst="rect">
            <a:avLst/>
          </a:prstGeom>
          <a:noFill/>
          <a:ln>
            <a:noFill/>
          </a:ln>
        </p:spPr>
        <p:txBody>
          <a:bodyPr wrap="square" lIns="0" tIns="0" rIns="0" bIns="0" rtlCol="0">
            <a:spAutoFit/>
          </a:bodyPr>
          <a:lstStyle/>
          <a:p>
            <a:pPr algn="ctr">
              <a:spcAft>
                <a:spcPts val="300"/>
              </a:spcAft>
            </a:pPr>
            <a:r>
              <a:rPr lang="en-US" b="1" kern="0" cap="all" dirty="0">
                <a:solidFill>
                  <a:schemeClr val="bg1"/>
                </a:solidFill>
                <a:latin typeface="Arial" charset="0"/>
                <a:ea typeface="Arial" charset="0"/>
                <a:cs typeface="Arial" charset="0"/>
              </a:rPr>
              <a:t>Advocate</a:t>
            </a:r>
          </a:p>
        </p:txBody>
      </p:sp>
      <p:sp>
        <p:nvSpPr>
          <p:cNvPr id="56" name="Triangle 55"/>
          <p:cNvSpPr/>
          <p:nvPr/>
        </p:nvSpPr>
        <p:spPr>
          <a:xfrm>
            <a:off x="8078563" y="1542582"/>
            <a:ext cx="365760" cy="3657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riangle 56"/>
          <p:cNvSpPr/>
          <p:nvPr/>
        </p:nvSpPr>
        <p:spPr>
          <a:xfrm>
            <a:off x="9505570" y="1541930"/>
            <a:ext cx="365760" cy="365760"/>
          </a:xfrm>
          <a:prstGeom prst="triangle">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riangle 61"/>
          <p:cNvSpPr/>
          <p:nvPr/>
        </p:nvSpPr>
        <p:spPr>
          <a:xfrm>
            <a:off x="10929382" y="1539045"/>
            <a:ext cx="365760" cy="365760"/>
          </a:xfrm>
          <a:prstGeom prst="triangle">
            <a:avLst/>
          </a:prstGeom>
          <a:solidFill>
            <a:srgbClr val="792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5-Point Star 60"/>
          <p:cNvSpPr/>
          <p:nvPr/>
        </p:nvSpPr>
        <p:spPr>
          <a:xfrm>
            <a:off x="10877086" y="1178656"/>
            <a:ext cx="457200" cy="457200"/>
          </a:xfrm>
          <a:prstGeom prst="star5">
            <a:avLst/>
          </a:prstGeom>
          <a:solidFill>
            <a:srgbClr val="792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Arial" panose="020B0604020202020204" pitchFamily="34" charset="0"/>
              <a:cs typeface="Arial" panose="020B0604020202020204" pitchFamily="34" charset="0"/>
            </a:endParaRPr>
          </a:p>
        </p:txBody>
      </p:sp>
      <p:sp>
        <p:nvSpPr>
          <p:cNvPr id="43" name="Content Placeholder 2">
            <a:extLst>
              <a:ext uri="{FF2B5EF4-FFF2-40B4-BE49-F238E27FC236}">
                <a16:creationId xmlns:a16="http://schemas.microsoft.com/office/drawing/2014/main" id="{1D3DD864-2B60-4A36-821A-02AFC29F1408}"/>
              </a:ext>
            </a:extLst>
          </p:cNvPr>
          <p:cNvSpPr txBox="1">
            <a:spLocks/>
          </p:cNvSpPr>
          <p:nvPr/>
        </p:nvSpPr>
        <p:spPr>
          <a:xfrm>
            <a:off x="514684" y="1535585"/>
            <a:ext cx="5263816" cy="3984681"/>
          </a:xfrm>
          <a:prstGeom prst="rect">
            <a:avLst/>
          </a:prstGeom>
        </p:spPr>
        <p:txBody>
          <a:bodyPr vert="horz" lIns="91440" tIns="45720" rIns="91440" bIns="45720" rtlCol="0">
            <a:spAutoFit/>
          </a:bodyPr>
          <a:lstStyle>
            <a:lvl1pPr marL="0" indent="0" algn="l" defTabSz="914400" rtl="0" eaLnBrk="1" latinLnBrk="0" hangingPunct="1">
              <a:lnSpc>
                <a:spcPct val="90000"/>
              </a:lnSpc>
              <a:spcBef>
                <a:spcPts val="1000"/>
              </a:spcBef>
              <a:buFont typeface="Arial"/>
              <a:buNone/>
              <a:defRPr sz="2400" b="1" kern="1200">
                <a:solidFill>
                  <a:srgbClr val="4F8CBD"/>
                </a:solidFill>
                <a:latin typeface="+mn-lt"/>
                <a:ea typeface="+mn-ea"/>
                <a:cs typeface="+mn-cs"/>
              </a:defRPr>
            </a:lvl1pPr>
            <a:lvl2pPr marL="228600" indent="-228600" algn="l" defTabSz="914400" rtl="0" eaLnBrk="1" latinLnBrk="0" hangingPunct="1">
              <a:lnSpc>
                <a:spcPct val="100000"/>
              </a:lnSpc>
              <a:spcBef>
                <a:spcPts val="800"/>
              </a:spcBef>
              <a:spcAft>
                <a:spcPts val="800"/>
              </a:spcAft>
              <a:buFont typeface="Arial"/>
              <a:buChar char="•"/>
              <a:tabLst/>
              <a:defRPr sz="2200" kern="1200">
                <a:solidFill>
                  <a:schemeClr val="tx1"/>
                </a:solidFill>
                <a:latin typeface="+mn-lt"/>
                <a:ea typeface="+mn-ea"/>
                <a:cs typeface="+mn-cs"/>
              </a:defRPr>
            </a:lvl2pPr>
            <a:lvl3pPr marL="457200" indent="-228600" algn="l" defTabSz="914400" rtl="0" eaLnBrk="1" latinLnBrk="0" hangingPunct="1">
              <a:lnSpc>
                <a:spcPct val="100000"/>
              </a:lnSpc>
              <a:spcBef>
                <a:spcPts val="800"/>
              </a:spcBef>
              <a:spcAft>
                <a:spcPts val="800"/>
              </a:spcAft>
              <a:buFont typeface="Wingdings" charset="2"/>
              <a:buChar char="§"/>
              <a:tabLst/>
              <a:defRPr sz="2000" kern="1200">
                <a:solidFill>
                  <a:schemeClr val="tx1"/>
                </a:solidFill>
                <a:latin typeface="+mn-lt"/>
                <a:ea typeface="+mn-ea"/>
                <a:cs typeface="+mn-cs"/>
              </a:defRPr>
            </a:lvl3pPr>
            <a:lvl4pPr marL="685800" indent="-228600" algn="l" defTabSz="914400" rtl="0" eaLnBrk="1" latinLnBrk="0" hangingPunct="1">
              <a:lnSpc>
                <a:spcPct val="100000"/>
              </a:lnSpc>
              <a:spcBef>
                <a:spcPts val="800"/>
              </a:spcBef>
              <a:spcAft>
                <a:spcPts val="800"/>
              </a:spcAft>
              <a:buFont typeface=".AppleSystemUIFont" charset="-120"/>
              <a:buChar char="-"/>
              <a:tabLst/>
              <a:defRPr sz="1800" kern="1200">
                <a:solidFill>
                  <a:schemeClr val="tx1"/>
                </a:solidFill>
                <a:latin typeface="+mn-lt"/>
                <a:ea typeface="+mn-ea"/>
                <a:cs typeface="+mn-cs"/>
              </a:defRPr>
            </a:lvl4pPr>
            <a:lvl5pPr marL="914400" indent="-228600" algn="l" defTabSz="914400" rtl="0" eaLnBrk="1" latinLnBrk="0" hangingPunct="1">
              <a:lnSpc>
                <a:spcPct val="100000"/>
              </a:lnSpc>
              <a:spcBef>
                <a:spcPts val="800"/>
              </a:spcBef>
              <a:spcAft>
                <a:spcPts val="800"/>
              </a:spcAft>
              <a:buFont typeface=".AppleSystemUIFont" charset="-12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Overview</a:t>
            </a:r>
          </a:p>
          <a:p>
            <a:pPr marL="228600" indent="-228600">
              <a:lnSpc>
                <a:spcPct val="100000"/>
              </a:lnSpc>
              <a:spcBef>
                <a:spcPts val="800"/>
              </a:spcBef>
              <a:spcAft>
                <a:spcPts val="800"/>
              </a:spcAft>
              <a:buFont typeface="Arial" panose="020B0604020202020204" pitchFamily="34" charset="0"/>
              <a:buChar char="•"/>
            </a:pPr>
            <a:r>
              <a:rPr lang="en-US" sz="1800" b="0" dirty="0">
                <a:solidFill>
                  <a:srgbClr val="000000"/>
                </a:solidFill>
                <a:latin typeface="Arial" panose="020B0604020202020204" pitchFamily="34" charset="0"/>
                <a:cs typeface="Arial" panose="020B0604020202020204" pitchFamily="34" charset="0"/>
              </a:rPr>
              <a:t>Energy companies rely on operational technology to control the generation, transmission, and distribution of power</a:t>
            </a:r>
          </a:p>
          <a:p>
            <a:pPr marL="228600" indent="-228600">
              <a:lnSpc>
                <a:spcPct val="100000"/>
              </a:lnSpc>
              <a:spcBef>
                <a:spcPts val="800"/>
              </a:spcBef>
              <a:spcAft>
                <a:spcPts val="800"/>
              </a:spcAft>
              <a:buFont typeface="Arial" panose="020B0604020202020204" pitchFamily="34" charset="0"/>
              <a:buChar char="•"/>
            </a:pPr>
            <a:r>
              <a:rPr lang="en-US" sz="1800" b="0" dirty="0">
                <a:solidFill>
                  <a:srgbClr val="000000"/>
                </a:solidFill>
                <a:latin typeface="Arial" panose="020B0604020202020204" pitchFamily="34" charset="0"/>
                <a:cs typeface="Arial" panose="020B0604020202020204" pitchFamily="34" charset="0"/>
              </a:rPr>
              <a:t>A network monitoring solution that is tailored to the needs of control systems would reduce security blind spots</a:t>
            </a:r>
          </a:p>
          <a:p>
            <a:pPr marL="228600" indent="-228600">
              <a:lnSpc>
                <a:spcPct val="100000"/>
              </a:lnSpc>
              <a:spcBef>
                <a:spcPts val="800"/>
              </a:spcBef>
              <a:spcAft>
                <a:spcPts val="800"/>
              </a:spcAft>
              <a:buFont typeface="Arial" panose="020B0604020202020204" pitchFamily="34" charset="0"/>
              <a:buChar char="•"/>
            </a:pPr>
            <a:r>
              <a:rPr lang="en-US" sz="1800" b="0" dirty="0">
                <a:solidFill>
                  <a:srgbClr val="000000"/>
                </a:solidFill>
                <a:latin typeface="Arial" panose="020B0604020202020204" pitchFamily="34" charset="0"/>
                <a:cs typeface="Arial" panose="020B0604020202020204" pitchFamily="34" charset="0"/>
              </a:rPr>
              <a:t>This project explores methods energy providers can use to detect and remediate anomalous conditions, investigate the chain of events that led to the anomalies, and share findings with other energy companies</a:t>
            </a:r>
          </a:p>
        </p:txBody>
      </p:sp>
    </p:spTree>
    <p:extLst>
      <p:ext uri="{BB962C8B-B14F-4D97-AF65-F5344CB8AC3E}">
        <p14:creationId xmlns:p14="http://schemas.microsoft.com/office/powerpoint/2010/main" val="1621734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1684" y="211744"/>
            <a:ext cx="11229474" cy="492443"/>
          </a:xfrm>
        </p:spPr>
        <p:txBody>
          <a:bodyPr/>
          <a:lstStyle/>
          <a:p>
            <a:r>
              <a:rPr lang="en-US" sz="3200" dirty="0"/>
              <a:t>Securing the Industrial Internet of Things</a:t>
            </a:r>
          </a:p>
        </p:txBody>
      </p:sp>
      <p:sp>
        <p:nvSpPr>
          <p:cNvPr id="42" name="TextBox 41"/>
          <p:cNvSpPr txBox="1"/>
          <p:nvPr/>
        </p:nvSpPr>
        <p:spPr>
          <a:xfrm>
            <a:off x="550064" y="809511"/>
            <a:ext cx="10095632" cy="461665"/>
          </a:xfrm>
          <a:prstGeom prst="rect">
            <a:avLst/>
          </a:prstGeom>
          <a:noFill/>
        </p:spPr>
        <p:txBody>
          <a:bodyPr wrap="square" rtlCol="0">
            <a:spAutoFit/>
          </a:bodyPr>
          <a:lstStyle/>
          <a:p>
            <a:r>
              <a:rPr lang="en-US" sz="2400" b="1" i="1" dirty="0">
                <a:solidFill>
                  <a:srgbClr val="E79824"/>
                </a:solidFill>
                <a:latin typeface="Arial" charset="0"/>
                <a:ea typeface="Arial" charset="0"/>
                <a:cs typeface="Arial" charset="0"/>
              </a:rPr>
              <a:t>Cybersecurity for Distributed Energy Resources</a:t>
            </a:r>
          </a:p>
        </p:txBody>
      </p:sp>
      <p:sp>
        <p:nvSpPr>
          <p:cNvPr id="25" name="Content Placeholder 2">
            <a:extLst>
              <a:ext uri="{FF2B5EF4-FFF2-40B4-BE49-F238E27FC236}">
                <a16:creationId xmlns:a16="http://schemas.microsoft.com/office/drawing/2014/main" id="{8505CC80-74C4-4BCD-9312-C2550FB1E5FB}"/>
              </a:ext>
            </a:extLst>
          </p:cNvPr>
          <p:cNvSpPr txBox="1">
            <a:spLocks/>
          </p:cNvSpPr>
          <p:nvPr/>
        </p:nvSpPr>
        <p:spPr>
          <a:xfrm>
            <a:off x="559394" y="1539045"/>
            <a:ext cx="5264150" cy="3503612"/>
          </a:xfrm>
          <a:prstGeom prst="rect">
            <a:avLst/>
          </a:prstGeom>
        </p:spPr>
        <p:txBody>
          <a:bodyPr vert="horz" lIns="91440" tIns="45720" rIns="91440" bIns="45720" rtlCol="0">
            <a:spAutoFit/>
          </a:bodyPr>
          <a:lstStyle>
            <a:lvl1pPr marL="0" indent="0" algn="l" defTabSz="914400" rtl="0" eaLnBrk="1" latinLnBrk="0" hangingPunct="1">
              <a:lnSpc>
                <a:spcPct val="90000"/>
              </a:lnSpc>
              <a:spcBef>
                <a:spcPts val="1000"/>
              </a:spcBef>
              <a:buFont typeface="Arial"/>
              <a:buNone/>
              <a:defRPr sz="2400" b="1" kern="1200">
                <a:solidFill>
                  <a:srgbClr val="4F8CBD"/>
                </a:solidFill>
                <a:latin typeface="+mn-lt"/>
                <a:ea typeface="+mn-ea"/>
                <a:cs typeface="+mn-cs"/>
              </a:defRPr>
            </a:lvl1pPr>
            <a:lvl2pPr marL="228600" indent="-228600" algn="l" defTabSz="914400" rtl="0" eaLnBrk="1" latinLnBrk="0" hangingPunct="1">
              <a:lnSpc>
                <a:spcPct val="100000"/>
              </a:lnSpc>
              <a:spcBef>
                <a:spcPts val="800"/>
              </a:spcBef>
              <a:spcAft>
                <a:spcPts val="800"/>
              </a:spcAft>
              <a:buFont typeface="Arial"/>
              <a:buChar char="•"/>
              <a:tabLst/>
              <a:defRPr sz="2200" kern="1200">
                <a:solidFill>
                  <a:schemeClr val="tx1"/>
                </a:solidFill>
                <a:latin typeface="+mn-lt"/>
                <a:ea typeface="+mn-ea"/>
                <a:cs typeface="+mn-cs"/>
              </a:defRPr>
            </a:lvl2pPr>
            <a:lvl3pPr marL="457200" indent="-228600" algn="l" defTabSz="914400" rtl="0" eaLnBrk="1" latinLnBrk="0" hangingPunct="1">
              <a:lnSpc>
                <a:spcPct val="100000"/>
              </a:lnSpc>
              <a:spcBef>
                <a:spcPts val="800"/>
              </a:spcBef>
              <a:spcAft>
                <a:spcPts val="800"/>
              </a:spcAft>
              <a:buFont typeface="Wingdings" charset="2"/>
              <a:buChar char="§"/>
              <a:tabLst/>
              <a:defRPr sz="2000" kern="1200">
                <a:solidFill>
                  <a:schemeClr val="tx1"/>
                </a:solidFill>
                <a:latin typeface="+mn-lt"/>
                <a:ea typeface="+mn-ea"/>
                <a:cs typeface="+mn-cs"/>
              </a:defRPr>
            </a:lvl3pPr>
            <a:lvl4pPr marL="685800" indent="-228600" algn="l" defTabSz="914400" rtl="0" eaLnBrk="1" latinLnBrk="0" hangingPunct="1">
              <a:lnSpc>
                <a:spcPct val="100000"/>
              </a:lnSpc>
              <a:spcBef>
                <a:spcPts val="800"/>
              </a:spcBef>
              <a:spcAft>
                <a:spcPts val="800"/>
              </a:spcAft>
              <a:buFont typeface=".AppleSystemUIFont" charset="-120"/>
              <a:buChar char="-"/>
              <a:tabLst/>
              <a:defRPr sz="1800" kern="1200">
                <a:solidFill>
                  <a:schemeClr val="tx1"/>
                </a:solidFill>
                <a:latin typeface="+mn-lt"/>
                <a:ea typeface="+mn-ea"/>
                <a:cs typeface="+mn-cs"/>
              </a:defRPr>
            </a:lvl4pPr>
            <a:lvl5pPr marL="914400" indent="-228600" algn="l" defTabSz="914400" rtl="0" eaLnBrk="1" latinLnBrk="0" hangingPunct="1">
              <a:lnSpc>
                <a:spcPct val="100000"/>
              </a:lnSpc>
              <a:spcBef>
                <a:spcPts val="800"/>
              </a:spcBef>
              <a:spcAft>
                <a:spcPts val="800"/>
              </a:spcAft>
              <a:buFont typeface=".AppleSystemUIFont" charset="-12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600"/>
              </a:spcAft>
            </a:pPr>
            <a:r>
              <a:rPr lang="en-US" sz="2000">
                <a:latin typeface="Arial" panose="020B0604020202020204" pitchFamily="34" charset="0"/>
                <a:cs typeface="Arial" panose="020B0604020202020204" pitchFamily="34" charset="0"/>
              </a:rPr>
              <a:t>Overview</a:t>
            </a:r>
          </a:p>
          <a:p>
            <a:pPr marL="228600" indent="-228600">
              <a:lnSpc>
                <a:spcPct val="100000"/>
              </a:lnSpc>
              <a:spcBef>
                <a:spcPts val="800"/>
              </a:spcBef>
              <a:spcAft>
                <a:spcPts val="800"/>
              </a:spcAft>
              <a:buFont typeface="Arial" panose="020B0604020202020204" pitchFamily="34" charset="0"/>
              <a:buChar char="•"/>
              <a:tabLst>
                <a:tab pos="287338" algn="l"/>
              </a:tabLst>
              <a:defRPr/>
            </a:pPr>
            <a:r>
              <a:rPr lang="en-US" sz="1800" b="0">
                <a:solidFill>
                  <a:schemeClr val="tx1"/>
                </a:solidFill>
                <a:latin typeface="Arial" panose="020B0604020202020204" pitchFamily="34" charset="0"/>
                <a:cs typeface="Arial" panose="020B0604020202020204" pitchFamily="34" charset="0"/>
              </a:rPr>
              <a:t>As an increasing number of distributed energy resources (DERs) are connected to the grid, there is a need to examine the potential cybersecurity concerns that may arise from these IIoT connections. </a:t>
            </a:r>
          </a:p>
          <a:p>
            <a:pPr marL="228600" indent="-228600">
              <a:lnSpc>
                <a:spcPct val="100000"/>
              </a:lnSpc>
              <a:spcBef>
                <a:spcPts val="800"/>
              </a:spcBef>
              <a:spcAft>
                <a:spcPts val="800"/>
              </a:spcAft>
              <a:buFont typeface="Arial" panose="020B0604020202020204" pitchFamily="34" charset="0"/>
              <a:buChar char="•"/>
              <a:tabLst>
                <a:tab pos="287338" algn="l"/>
              </a:tabLst>
              <a:defRPr/>
            </a:pPr>
            <a:r>
              <a:rPr lang="en-US" sz="1800" b="0">
                <a:solidFill>
                  <a:schemeClr val="tx1"/>
                </a:solidFill>
                <a:latin typeface="Arial" panose="020B0604020202020204" pitchFamily="34" charset="0"/>
                <a:cs typeface="Arial" panose="020B0604020202020204" pitchFamily="34" charset="0"/>
              </a:rPr>
              <a:t>This project focuses on demonstrating data integrity and malware prevention, detection, and mitigation for scenarios in which information exchanges occur between DERs and the distribution grid. </a:t>
            </a:r>
            <a:endParaRPr lang="en-US" sz="1800" b="0" dirty="0">
              <a:solidFill>
                <a:schemeClr val="tx1"/>
              </a:solidFill>
              <a:latin typeface="Arial" panose="020B0604020202020204" pitchFamily="34" charset="0"/>
              <a:cs typeface="Arial" panose="020B0604020202020204" pitchFamily="34" charset="0"/>
            </a:endParaRPr>
          </a:p>
        </p:txBody>
      </p:sp>
      <p:sp>
        <p:nvSpPr>
          <p:cNvPr id="26" name="Content Placeholder 3">
            <a:extLst>
              <a:ext uri="{FF2B5EF4-FFF2-40B4-BE49-F238E27FC236}">
                <a16:creationId xmlns:a16="http://schemas.microsoft.com/office/drawing/2014/main" id="{C2BB7C87-DFEE-49B6-AE63-AA2A0AB5597A}"/>
              </a:ext>
            </a:extLst>
          </p:cNvPr>
          <p:cNvSpPr txBox="1">
            <a:spLocks/>
          </p:cNvSpPr>
          <p:nvPr/>
        </p:nvSpPr>
        <p:spPr>
          <a:xfrm>
            <a:off x="6108527" y="2991757"/>
            <a:ext cx="5884862" cy="795089"/>
          </a:xfrm>
          <a:prstGeom prst="rect">
            <a:avLst/>
          </a:prstGeom>
        </p:spPr>
        <p:txBody>
          <a:bodyPr vert="horz" lIns="91440" tIns="45720" rIns="91440" bIns="45720" rtlCol="0">
            <a:spAutoFit/>
          </a:bodyPr>
          <a:lstStyle>
            <a:lvl1pPr marL="0" indent="0" algn="l" defTabSz="914400" rtl="0" eaLnBrk="1" latinLnBrk="0" hangingPunct="1">
              <a:lnSpc>
                <a:spcPct val="90000"/>
              </a:lnSpc>
              <a:spcBef>
                <a:spcPts val="1000"/>
              </a:spcBef>
              <a:buFont typeface="Arial"/>
              <a:buNone/>
              <a:defRPr sz="2400" b="1" kern="1200">
                <a:solidFill>
                  <a:srgbClr val="4F8CBD"/>
                </a:solidFill>
                <a:latin typeface="+mn-lt"/>
                <a:ea typeface="+mn-ea"/>
                <a:cs typeface="+mn-cs"/>
              </a:defRPr>
            </a:lvl1pPr>
            <a:lvl2pPr marL="228600" indent="-228600" algn="l" defTabSz="914400" rtl="0" eaLnBrk="1" latinLnBrk="0" hangingPunct="1">
              <a:lnSpc>
                <a:spcPct val="100000"/>
              </a:lnSpc>
              <a:spcBef>
                <a:spcPts val="800"/>
              </a:spcBef>
              <a:spcAft>
                <a:spcPts val="800"/>
              </a:spcAft>
              <a:buFont typeface="Arial"/>
              <a:buChar char="•"/>
              <a:tabLst/>
              <a:defRPr sz="2200" kern="1200">
                <a:solidFill>
                  <a:schemeClr val="tx1"/>
                </a:solidFill>
                <a:latin typeface="+mn-lt"/>
                <a:ea typeface="+mn-ea"/>
                <a:cs typeface="+mn-cs"/>
              </a:defRPr>
            </a:lvl2pPr>
            <a:lvl3pPr marL="457200" indent="-228600" algn="l" defTabSz="914400" rtl="0" eaLnBrk="1" latinLnBrk="0" hangingPunct="1">
              <a:lnSpc>
                <a:spcPct val="100000"/>
              </a:lnSpc>
              <a:spcBef>
                <a:spcPts val="800"/>
              </a:spcBef>
              <a:spcAft>
                <a:spcPts val="800"/>
              </a:spcAft>
              <a:buFont typeface="Wingdings" charset="2"/>
              <a:buChar char="§"/>
              <a:tabLst/>
              <a:defRPr sz="2000" kern="1200">
                <a:solidFill>
                  <a:schemeClr val="tx1"/>
                </a:solidFill>
                <a:latin typeface="+mn-lt"/>
                <a:ea typeface="+mn-ea"/>
                <a:cs typeface="+mn-cs"/>
              </a:defRPr>
            </a:lvl3pPr>
            <a:lvl4pPr marL="685800" indent="-228600" algn="l" defTabSz="914400" rtl="0" eaLnBrk="1" latinLnBrk="0" hangingPunct="1">
              <a:lnSpc>
                <a:spcPct val="100000"/>
              </a:lnSpc>
              <a:spcBef>
                <a:spcPts val="800"/>
              </a:spcBef>
              <a:spcAft>
                <a:spcPts val="800"/>
              </a:spcAft>
              <a:buFont typeface=".AppleSystemUIFont" charset="-120"/>
              <a:buChar char="-"/>
              <a:tabLst/>
              <a:defRPr sz="1800" kern="1200">
                <a:solidFill>
                  <a:schemeClr val="tx1"/>
                </a:solidFill>
                <a:latin typeface="+mn-lt"/>
                <a:ea typeface="+mn-ea"/>
                <a:cs typeface="+mn-cs"/>
              </a:defRPr>
            </a:lvl4pPr>
            <a:lvl5pPr marL="914400" indent="-228600" algn="l" defTabSz="914400" rtl="0" eaLnBrk="1" latinLnBrk="0" hangingPunct="1">
              <a:lnSpc>
                <a:spcPct val="100000"/>
              </a:lnSpc>
              <a:spcBef>
                <a:spcPts val="800"/>
              </a:spcBef>
              <a:spcAft>
                <a:spcPts val="800"/>
              </a:spcAft>
              <a:buFont typeface=".AppleSystemUIFont" charset="-12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600"/>
              </a:spcAft>
            </a:pPr>
            <a:r>
              <a:rPr lang="en-US" sz="2000">
                <a:latin typeface="Arial" panose="020B0604020202020204" pitchFamily="34" charset="0"/>
                <a:cs typeface="Arial" panose="020B0604020202020204" pitchFamily="34" charset="0"/>
              </a:rPr>
              <a:t>Project Status</a:t>
            </a:r>
          </a:p>
          <a:p>
            <a:pPr>
              <a:lnSpc>
                <a:spcPct val="100000"/>
              </a:lnSpc>
              <a:spcBef>
                <a:spcPts val="800"/>
              </a:spcBef>
              <a:spcAft>
                <a:spcPts val="800"/>
              </a:spcAft>
            </a:pPr>
            <a:r>
              <a:rPr lang="en-US" sz="1600" b="0">
                <a:solidFill>
                  <a:schemeClr val="tx1"/>
                </a:solidFill>
                <a:latin typeface="Arial" panose="020B0604020202020204" pitchFamily="34" charset="0"/>
                <a:cs typeface="Arial" panose="020B0604020202020204" pitchFamily="34" charset="0"/>
              </a:rPr>
              <a:t>Project Kickoff: December, 2019</a:t>
            </a:r>
            <a:endParaRPr lang="en-US" sz="1600" b="0" dirty="0">
              <a:solidFill>
                <a:schemeClr val="tx1"/>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FFE556E9-A67B-4C28-839D-DAF27D361A98}"/>
              </a:ext>
            </a:extLst>
          </p:cNvPr>
          <p:cNvSpPr/>
          <p:nvPr/>
        </p:nvSpPr>
        <p:spPr>
          <a:xfrm>
            <a:off x="6002958" y="3910030"/>
            <a:ext cx="6096000" cy="1677382"/>
          </a:xfrm>
          <a:prstGeom prst="rect">
            <a:avLst/>
          </a:prstGeom>
        </p:spPr>
        <p:txBody>
          <a:bodyPr>
            <a:spAutoFit/>
          </a:bodyPr>
          <a:lstStyle/>
          <a:p>
            <a:pPr>
              <a:spcAft>
                <a:spcPts val="600"/>
              </a:spcAft>
            </a:pPr>
            <a:r>
              <a:rPr lang="en-US" sz="2000" b="1" dirty="0">
                <a:solidFill>
                  <a:srgbClr val="4F8CBD"/>
                </a:solidFill>
                <a:latin typeface="Arial" panose="020B0604020202020204" pitchFamily="34" charset="0"/>
                <a:cs typeface="Arial" panose="020B0604020202020204" pitchFamily="34" charset="0"/>
              </a:rPr>
              <a:t>Collaborate with Us</a:t>
            </a:r>
          </a:p>
          <a:p>
            <a:pPr marL="285750" lvl="0" indent="-285750">
              <a:spcBef>
                <a:spcPts val="600"/>
              </a:spcBef>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Read Project Description: </a:t>
            </a:r>
            <a:r>
              <a:rPr lang="en-US" sz="1600" dirty="0">
                <a:solidFill>
                  <a:srgbClr val="000000"/>
                </a:solidFill>
                <a:latin typeface="Arial" panose="020B0604020202020204" pitchFamily="34" charset="0"/>
                <a:cs typeface="Arial" panose="020B0604020202020204" pitchFamily="34" charset="0"/>
                <a:hlinkClick r:id="rId3"/>
              </a:rPr>
              <a:t>Securing the Industrial Internet of Things</a:t>
            </a:r>
            <a:endParaRPr lang="en-US" sz="1600" dirty="0">
              <a:solidFill>
                <a:srgbClr val="000000"/>
              </a:solidFill>
              <a:latin typeface="Arial" panose="020B0604020202020204" pitchFamily="34" charset="0"/>
              <a:cs typeface="Arial" panose="020B0604020202020204" pitchFamily="34" charset="0"/>
            </a:endParaRPr>
          </a:p>
          <a:p>
            <a:pPr marL="285750" lvl="0" indent="-285750">
              <a:spcBef>
                <a:spcPts val="600"/>
              </a:spcBef>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Email </a:t>
            </a:r>
            <a:r>
              <a:rPr lang="en-US" sz="1600" dirty="0">
                <a:solidFill>
                  <a:srgbClr val="000000"/>
                </a:solidFill>
                <a:latin typeface="Arial" panose="020B0604020202020204" pitchFamily="34" charset="0"/>
                <a:cs typeface="Arial" panose="020B0604020202020204" pitchFamily="34" charset="0"/>
                <a:hlinkClick r:id="rId4"/>
              </a:rPr>
              <a:t>energy_nccoe@nist.gov</a:t>
            </a:r>
            <a:r>
              <a:rPr lang="en-US" sz="1600" dirty="0">
                <a:solidFill>
                  <a:srgbClr val="000000"/>
                </a:solidFill>
                <a:latin typeface="Arial" panose="020B0604020202020204" pitchFamily="34" charset="0"/>
                <a:cs typeface="Arial" panose="020B0604020202020204" pitchFamily="34" charset="0"/>
              </a:rPr>
              <a:t> to join the Community of Interest for this project</a:t>
            </a:r>
            <a:endParaRPr lang="en-US" sz="1600" b="1" dirty="0">
              <a:solidFill>
                <a:srgbClr val="000000"/>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42B7CF1C-AD44-4967-84A7-C046C2F97F45}"/>
              </a:ext>
            </a:extLst>
          </p:cNvPr>
          <p:cNvSpPr/>
          <p:nvPr/>
        </p:nvSpPr>
        <p:spPr>
          <a:xfrm>
            <a:off x="6109909" y="1731069"/>
            <a:ext cx="1429039" cy="1143000"/>
          </a:xfrm>
          <a:prstGeom prst="rect">
            <a:avLst/>
          </a:prstGeom>
          <a:solidFill>
            <a:srgbClr val="4F8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9" dirty="0">
              <a:latin typeface="Arial" panose="020B0604020202020204" pitchFamily="34" charset="0"/>
              <a:cs typeface="Arial" panose="020B0604020202020204" pitchFamily="34" charset="0"/>
            </a:endParaRPr>
          </a:p>
        </p:txBody>
      </p:sp>
      <p:cxnSp>
        <p:nvCxnSpPr>
          <p:cNvPr id="30" name="Straight Connector 29">
            <a:extLst>
              <a:ext uri="{FF2B5EF4-FFF2-40B4-BE49-F238E27FC236}">
                <a16:creationId xmlns:a16="http://schemas.microsoft.com/office/drawing/2014/main" id="{5DB94D36-3936-4189-98CC-B4391C84E28A}"/>
              </a:ext>
            </a:extLst>
          </p:cNvPr>
          <p:cNvCxnSpPr/>
          <p:nvPr/>
        </p:nvCxnSpPr>
        <p:spPr>
          <a:xfrm>
            <a:off x="6109910" y="1493884"/>
            <a:ext cx="5721713" cy="137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A6D46BCF-8E9B-45C2-A6EC-850A879FD543}"/>
              </a:ext>
            </a:extLst>
          </p:cNvPr>
          <p:cNvSpPr/>
          <p:nvPr/>
        </p:nvSpPr>
        <p:spPr>
          <a:xfrm>
            <a:off x="6740868" y="1449760"/>
            <a:ext cx="102350" cy="90988"/>
          </a:xfrm>
          <a:prstGeom prst="ellipse">
            <a:avLst/>
          </a:prstGeom>
          <a:solidFill>
            <a:schemeClr val="tx1">
              <a:lumMod val="75000"/>
              <a:lumOff val="2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9" dirty="0">
              <a:latin typeface="Arial" panose="020B0604020202020204" pitchFamily="34" charset="0"/>
              <a:cs typeface="Arial" panose="020B0604020202020204" pitchFamily="34" charset="0"/>
            </a:endParaRPr>
          </a:p>
        </p:txBody>
      </p:sp>
      <p:sp>
        <p:nvSpPr>
          <p:cNvPr id="45" name="Oval 44">
            <a:extLst>
              <a:ext uri="{FF2B5EF4-FFF2-40B4-BE49-F238E27FC236}">
                <a16:creationId xmlns:a16="http://schemas.microsoft.com/office/drawing/2014/main" id="{ACE8307C-923C-4966-A8C1-65711F9FED33}"/>
              </a:ext>
            </a:extLst>
          </p:cNvPr>
          <p:cNvSpPr/>
          <p:nvPr/>
        </p:nvSpPr>
        <p:spPr>
          <a:xfrm>
            <a:off x="8210268" y="1449760"/>
            <a:ext cx="102350" cy="90988"/>
          </a:xfrm>
          <a:prstGeom prst="ellipse">
            <a:avLst/>
          </a:prstGeom>
          <a:solidFill>
            <a:schemeClr val="tx1">
              <a:lumMod val="75000"/>
              <a:lumOff val="2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9" dirty="0">
              <a:latin typeface="Arial" panose="020B0604020202020204" pitchFamily="34" charset="0"/>
              <a:cs typeface="Arial" panose="020B0604020202020204" pitchFamily="34" charset="0"/>
            </a:endParaRPr>
          </a:p>
        </p:txBody>
      </p:sp>
      <p:sp>
        <p:nvSpPr>
          <p:cNvPr id="46" name="Oval 45">
            <a:extLst>
              <a:ext uri="{FF2B5EF4-FFF2-40B4-BE49-F238E27FC236}">
                <a16:creationId xmlns:a16="http://schemas.microsoft.com/office/drawing/2014/main" id="{00865ABD-0EF8-4AC1-9B22-3099D651728A}"/>
              </a:ext>
            </a:extLst>
          </p:cNvPr>
          <p:cNvSpPr/>
          <p:nvPr/>
        </p:nvSpPr>
        <p:spPr>
          <a:xfrm>
            <a:off x="9646006" y="1449760"/>
            <a:ext cx="102350" cy="90988"/>
          </a:xfrm>
          <a:prstGeom prst="ellipse">
            <a:avLst/>
          </a:prstGeom>
          <a:solidFill>
            <a:schemeClr val="tx1">
              <a:lumMod val="75000"/>
              <a:lumOff val="2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9" dirty="0">
              <a:latin typeface="Arial" panose="020B0604020202020204" pitchFamily="34" charset="0"/>
              <a:cs typeface="Arial" panose="020B0604020202020204" pitchFamily="34" charset="0"/>
            </a:endParaRPr>
          </a:p>
        </p:txBody>
      </p:sp>
      <p:sp>
        <p:nvSpPr>
          <p:cNvPr id="47" name="Oval 46">
            <a:extLst>
              <a:ext uri="{FF2B5EF4-FFF2-40B4-BE49-F238E27FC236}">
                <a16:creationId xmlns:a16="http://schemas.microsoft.com/office/drawing/2014/main" id="{9B86CAEA-E976-4934-BFF8-058FF27861B5}"/>
              </a:ext>
            </a:extLst>
          </p:cNvPr>
          <p:cNvSpPr/>
          <p:nvPr/>
        </p:nvSpPr>
        <p:spPr>
          <a:xfrm>
            <a:off x="11066040" y="1449760"/>
            <a:ext cx="102350" cy="90988"/>
          </a:xfrm>
          <a:prstGeom prst="ellipse">
            <a:avLst/>
          </a:prstGeom>
          <a:solidFill>
            <a:schemeClr val="tx1">
              <a:lumMod val="75000"/>
              <a:lumOff val="2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9" dirty="0">
              <a:latin typeface="Arial" panose="020B060402020202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F8BC9CBF-1EBB-4CC9-B578-D70208A67B4F}"/>
              </a:ext>
            </a:extLst>
          </p:cNvPr>
          <p:cNvSpPr/>
          <p:nvPr/>
        </p:nvSpPr>
        <p:spPr>
          <a:xfrm>
            <a:off x="7538564" y="1731069"/>
            <a:ext cx="1435608" cy="1143000"/>
          </a:xfrm>
          <a:prstGeom prst="rect">
            <a:avLst/>
          </a:prstGeom>
          <a:solidFill>
            <a:srgbClr val="E798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9" dirty="0">
              <a:latin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69AB499B-4FD0-4D0A-91F5-FD7981B8D970}"/>
              </a:ext>
            </a:extLst>
          </p:cNvPr>
          <p:cNvSpPr/>
          <p:nvPr/>
        </p:nvSpPr>
        <p:spPr>
          <a:xfrm>
            <a:off x="8964787" y="1731069"/>
            <a:ext cx="1435608" cy="1143000"/>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9" dirty="0">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AF5EEDE2-C16F-4A9C-BD60-3C2AE6C00D35}"/>
              </a:ext>
            </a:extLst>
          </p:cNvPr>
          <p:cNvSpPr/>
          <p:nvPr/>
        </p:nvSpPr>
        <p:spPr>
          <a:xfrm>
            <a:off x="10402585" y="1731069"/>
            <a:ext cx="1435608" cy="1143000"/>
          </a:xfrm>
          <a:prstGeom prst="rect">
            <a:avLst/>
          </a:prstGeom>
          <a:solidFill>
            <a:srgbClr val="792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9" dirty="0">
              <a:latin typeface="Arial" panose="020B0604020202020204" pitchFamily="34" charset="0"/>
              <a:cs typeface="Arial" panose="020B0604020202020204" pitchFamily="34" charset="0"/>
            </a:endParaRPr>
          </a:p>
        </p:txBody>
      </p:sp>
      <p:sp>
        <p:nvSpPr>
          <p:cNvPr id="51" name="Triangle 38">
            <a:extLst>
              <a:ext uri="{FF2B5EF4-FFF2-40B4-BE49-F238E27FC236}">
                <a16:creationId xmlns:a16="http://schemas.microsoft.com/office/drawing/2014/main" id="{DF5DB6CA-FDC4-4613-B108-225F8537B620}"/>
              </a:ext>
            </a:extLst>
          </p:cNvPr>
          <p:cNvSpPr/>
          <p:nvPr/>
        </p:nvSpPr>
        <p:spPr>
          <a:xfrm>
            <a:off x="6613260" y="1540748"/>
            <a:ext cx="365760" cy="36576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a:extLst>
              <a:ext uri="{FF2B5EF4-FFF2-40B4-BE49-F238E27FC236}">
                <a16:creationId xmlns:a16="http://schemas.microsoft.com/office/drawing/2014/main" id="{A3A5F807-F6AD-4E1F-A636-F41E7DE4B6E1}"/>
              </a:ext>
            </a:extLst>
          </p:cNvPr>
          <p:cNvSpPr txBox="1"/>
          <p:nvPr/>
        </p:nvSpPr>
        <p:spPr>
          <a:xfrm>
            <a:off x="6075219" y="2167063"/>
            <a:ext cx="1407521" cy="276999"/>
          </a:xfrm>
          <a:prstGeom prst="rect">
            <a:avLst/>
          </a:prstGeom>
          <a:noFill/>
          <a:ln>
            <a:noFill/>
          </a:ln>
        </p:spPr>
        <p:txBody>
          <a:bodyPr wrap="square" lIns="0" tIns="0" rIns="0" bIns="0" rtlCol="0">
            <a:spAutoFit/>
          </a:bodyPr>
          <a:lstStyle/>
          <a:p>
            <a:pPr algn="ctr">
              <a:spcAft>
                <a:spcPts val="300"/>
              </a:spcAft>
            </a:pPr>
            <a:r>
              <a:rPr lang="en-US" b="1" kern="0" cap="all" dirty="0">
                <a:solidFill>
                  <a:schemeClr val="bg1"/>
                </a:solidFill>
                <a:latin typeface="Arial" charset="0"/>
                <a:ea typeface="Arial" charset="0"/>
                <a:cs typeface="Arial" charset="0"/>
              </a:rPr>
              <a:t>Define </a:t>
            </a:r>
          </a:p>
        </p:txBody>
      </p:sp>
      <p:sp>
        <p:nvSpPr>
          <p:cNvPr id="53" name="TextBox 52">
            <a:extLst>
              <a:ext uri="{FF2B5EF4-FFF2-40B4-BE49-F238E27FC236}">
                <a16:creationId xmlns:a16="http://schemas.microsoft.com/office/drawing/2014/main" id="{08AFABFF-3D3C-4A23-96E1-D2A3A2EF18D5}"/>
              </a:ext>
            </a:extLst>
          </p:cNvPr>
          <p:cNvSpPr txBox="1"/>
          <p:nvPr/>
        </p:nvSpPr>
        <p:spPr>
          <a:xfrm>
            <a:off x="7536374" y="2167063"/>
            <a:ext cx="1437798" cy="276999"/>
          </a:xfrm>
          <a:prstGeom prst="rect">
            <a:avLst/>
          </a:prstGeom>
          <a:noFill/>
          <a:ln>
            <a:noFill/>
          </a:ln>
        </p:spPr>
        <p:txBody>
          <a:bodyPr wrap="square" lIns="0" tIns="0" rIns="0" bIns="0" rtlCol="0">
            <a:spAutoFit/>
          </a:bodyPr>
          <a:lstStyle/>
          <a:p>
            <a:pPr algn="ctr">
              <a:spcAft>
                <a:spcPts val="300"/>
              </a:spcAft>
            </a:pPr>
            <a:r>
              <a:rPr lang="en-US" b="1" kern="0" cap="all" dirty="0">
                <a:solidFill>
                  <a:schemeClr val="bg1"/>
                </a:solidFill>
                <a:latin typeface="Arial" charset="0"/>
                <a:ea typeface="Arial" charset="0"/>
                <a:cs typeface="Arial" charset="0"/>
              </a:rPr>
              <a:t>ASSEMBLE </a:t>
            </a:r>
          </a:p>
        </p:txBody>
      </p:sp>
      <p:sp>
        <p:nvSpPr>
          <p:cNvPr id="58" name="TextBox 57">
            <a:extLst>
              <a:ext uri="{FF2B5EF4-FFF2-40B4-BE49-F238E27FC236}">
                <a16:creationId xmlns:a16="http://schemas.microsoft.com/office/drawing/2014/main" id="{890D3EB9-A743-4A92-AF32-45288D5704C1}"/>
              </a:ext>
            </a:extLst>
          </p:cNvPr>
          <p:cNvSpPr txBox="1"/>
          <p:nvPr/>
        </p:nvSpPr>
        <p:spPr>
          <a:xfrm>
            <a:off x="8962598" y="2167063"/>
            <a:ext cx="1437414" cy="276999"/>
          </a:xfrm>
          <a:prstGeom prst="rect">
            <a:avLst/>
          </a:prstGeom>
          <a:noFill/>
          <a:ln>
            <a:noFill/>
          </a:ln>
        </p:spPr>
        <p:txBody>
          <a:bodyPr wrap="square" lIns="0" tIns="0" rIns="0" bIns="0" rtlCol="0">
            <a:spAutoFit/>
          </a:bodyPr>
          <a:lstStyle/>
          <a:p>
            <a:pPr algn="ctr">
              <a:spcAft>
                <a:spcPts val="300"/>
              </a:spcAft>
            </a:pPr>
            <a:r>
              <a:rPr lang="en-US" b="1" kern="0" cap="all" dirty="0">
                <a:solidFill>
                  <a:schemeClr val="bg1"/>
                </a:solidFill>
                <a:latin typeface="Arial" charset="0"/>
                <a:ea typeface="Arial" charset="0"/>
                <a:cs typeface="Arial" charset="0"/>
              </a:rPr>
              <a:t>BUILD</a:t>
            </a:r>
          </a:p>
        </p:txBody>
      </p:sp>
      <p:sp>
        <p:nvSpPr>
          <p:cNvPr id="59" name="TextBox 58">
            <a:extLst>
              <a:ext uri="{FF2B5EF4-FFF2-40B4-BE49-F238E27FC236}">
                <a16:creationId xmlns:a16="http://schemas.microsoft.com/office/drawing/2014/main" id="{BAED5FEC-B638-43B1-A8BE-8643EDB2ACBC}"/>
              </a:ext>
            </a:extLst>
          </p:cNvPr>
          <p:cNvSpPr txBox="1"/>
          <p:nvPr/>
        </p:nvSpPr>
        <p:spPr>
          <a:xfrm>
            <a:off x="10425763" y="2167063"/>
            <a:ext cx="1425250" cy="276999"/>
          </a:xfrm>
          <a:prstGeom prst="rect">
            <a:avLst/>
          </a:prstGeom>
          <a:noFill/>
          <a:ln>
            <a:noFill/>
          </a:ln>
        </p:spPr>
        <p:txBody>
          <a:bodyPr wrap="square" lIns="0" tIns="0" rIns="0" bIns="0" rtlCol="0">
            <a:spAutoFit/>
          </a:bodyPr>
          <a:lstStyle/>
          <a:p>
            <a:pPr algn="ctr">
              <a:spcAft>
                <a:spcPts val="300"/>
              </a:spcAft>
            </a:pPr>
            <a:r>
              <a:rPr lang="en-US" b="1" kern="0" cap="all" dirty="0">
                <a:solidFill>
                  <a:schemeClr val="bg1"/>
                </a:solidFill>
                <a:latin typeface="Arial" charset="0"/>
                <a:ea typeface="Arial" charset="0"/>
                <a:cs typeface="Arial" charset="0"/>
              </a:rPr>
              <a:t>Advocate</a:t>
            </a:r>
          </a:p>
        </p:txBody>
      </p:sp>
      <p:sp>
        <p:nvSpPr>
          <p:cNvPr id="60" name="Triangle 55">
            <a:extLst>
              <a:ext uri="{FF2B5EF4-FFF2-40B4-BE49-F238E27FC236}">
                <a16:creationId xmlns:a16="http://schemas.microsoft.com/office/drawing/2014/main" id="{AA8FDE3C-D402-4574-A9F9-638ED9C3C1FC}"/>
              </a:ext>
            </a:extLst>
          </p:cNvPr>
          <p:cNvSpPr/>
          <p:nvPr/>
        </p:nvSpPr>
        <p:spPr>
          <a:xfrm>
            <a:off x="8078563" y="1542582"/>
            <a:ext cx="365760" cy="3657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riangle 56">
            <a:extLst>
              <a:ext uri="{FF2B5EF4-FFF2-40B4-BE49-F238E27FC236}">
                <a16:creationId xmlns:a16="http://schemas.microsoft.com/office/drawing/2014/main" id="{BC125C68-C895-4CA8-9EF5-D0FEE8F4F14F}"/>
              </a:ext>
            </a:extLst>
          </p:cNvPr>
          <p:cNvSpPr/>
          <p:nvPr/>
        </p:nvSpPr>
        <p:spPr>
          <a:xfrm>
            <a:off x="9505570" y="1541930"/>
            <a:ext cx="365760" cy="365760"/>
          </a:xfrm>
          <a:prstGeom prst="triangle">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riangle 61">
            <a:extLst>
              <a:ext uri="{FF2B5EF4-FFF2-40B4-BE49-F238E27FC236}">
                <a16:creationId xmlns:a16="http://schemas.microsoft.com/office/drawing/2014/main" id="{37BE780F-F474-4C1D-B553-5F066AEB441B}"/>
              </a:ext>
            </a:extLst>
          </p:cNvPr>
          <p:cNvSpPr/>
          <p:nvPr/>
        </p:nvSpPr>
        <p:spPr>
          <a:xfrm>
            <a:off x="10929382" y="1539045"/>
            <a:ext cx="365760" cy="365760"/>
          </a:xfrm>
          <a:prstGeom prst="triangle">
            <a:avLst/>
          </a:prstGeom>
          <a:solidFill>
            <a:srgbClr val="792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5-Point Star 60">
            <a:extLst>
              <a:ext uri="{FF2B5EF4-FFF2-40B4-BE49-F238E27FC236}">
                <a16:creationId xmlns:a16="http://schemas.microsoft.com/office/drawing/2014/main" id="{54E9410E-2465-49DB-A680-9F00B8D8FD3D}"/>
              </a:ext>
            </a:extLst>
          </p:cNvPr>
          <p:cNvSpPr/>
          <p:nvPr/>
        </p:nvSpPr>
        <p:spPr>
          <a:xfrm>
            <a:off x="9460369" y="1163198"/>
            <a:ext cx="457200" cy="457200"/>
          </a:xfrm>
          <a:prstGeom prst="star5">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799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5807" b="10179"/>
          <a:stretch/>
        </p:blipFill>
        <p:spPr>
          <a:xfrm>
            <a:off x="306432" y="765742"/>
            <a:ext cx="11579135" cy="5713435"/>
          </a:xfrm>
          <a:prstGeom prst="rect">
            <a:avLst/>
          </a:prstGeom>
        </p:spPr>
      </p:pic>
      <p:sp>
        <p:nvSpPr>
          <p:cNvPr id="2" name="Title 1"/>
          <p:cNvSpPr>
            <a:spLocks noGrp="1"/>
          </p:cNvSpPr>
          <p:nvPr>
            <p:ph type="ctrTitle"/>
          </p:nvPr>
        </p:nvSpPr>
        <p:spPr/>
        <p:txBody>
          <a:bodyPr/>
          <a:lstStyle/>
          <a:p>
            <a:r>
              <a:rPr lang="en-US" dirty="0"/>
              <a:t>NCCoE Mission</a:t>
            </a:r>
          </a:p>
        </p:txBody>
      </p:sp>
      <p:sp>
        <p:nvSpPr>
          <p:cNvPr id="5" name="TextBox 4"/>
          <p:cNvSpPr txBox="1"/>
          <p:nvPr/>
        </p:nvSpPr>
        <p:spPr>
          <a:xfrm>
            <a:off x="883965" y="4241092"/>
            <a:ext cx="6176054" cy="1938992"/>
          </a:xfrm>
          <a:prstGeom prst="rect">
            <a:avLst/>
          </a:prstGeom>
          <a:noFill/>
        </p:spPr>
        <p:txBody>
          <a:bodyPr wrap="square" rtlCol="0">
            <a:spAutoFit/>
          </a:bodyPr>
          <a:lstStyle/>
          <a:p>
            <a:pPr>
              <a:spcAft>
                <a:spcPts val="300"/>
              </a:spcAft>
            </a:pPr>
            <a:r>
              <a:rPr lang="en-US" sz="2400" b="1" dirty="0">
                <a:solidFill>
                  <a:srgbClr val="E79824"/>
                </a:solidFill>
                <a:latin typeface="Arial" charset="0"/>
                <a:ea typeface="Arial" charset="0"/>
                <a:cs typeface="Arial" charset="0"/>
              </a:rPr>
              <a:t>Accelerate adoption of secure technologies: </a:t>
            </a:r>
            <a:r>
              <a:rPr lang="en-US" sz="2400" b="1" dirty="0">
                <a:solidFill>
                  <a:schemeClr val="bg1"/>
                </a:solidFill>
                <a:latin typeface="Arial" charset="0"/>
                <a:ea typeface="Arial" charset="0"/>
                <a:cs typeface="Arial" charset="0"/>
              </a:rPr>
              <a:t>collaborate with innovators to provide real-world, standards-based cybersecurity capabilities that address business needs</a:t>
            </a:r>
          </a:p>
        </p:txBody>
      </p:sp>
    </p:spTree>
    <p:extLst>
      <p:ext uri="{BB962C8B-B14F-4D97-AF65-F5344CB8AC3E}">
        <p14:creationId xmlns:p14="http://schemas.microsoft.com/office/powerpoint/2010/main" val="909198533"/>
      </p:ext>
    </p:extLst>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NCCoE Model</a:t>
            </a:r>
          </a:p>
        </p:txBody>
      </p:sp>
      <p:sp>
        <p:nvSpPr>
          <p:cNvPr id="3" name="Rectangle 2">
            <a:extLst>
              <a:ext uri="{FF2B5EF4-FFF2-40B4-BE49-F238E27FC236}">
                <a16:creationId xmlns:a16="http://schemas.microsoft.com/office/drawing/2014/main" id="{626E398F-53EA-4EAF-898A-A04B3C63B074}"/>
              </a:ext>
            </a:extLst>
          </p:cNvPr>
          <p:cNvSpPr/>
          <p:nvPr/>
        </p:nvSpPr>
        <p:spPr>
          <a:xfrm>
            <a:off x="9647552" y="178240"/>
            <a:ext cx="2453429" cy="369332"/>
          </a:xfrm>
          <a:prstGeom prst="rect">
            <a:avLst/>
          </a:prstGeom>
        </p:spPr>
        <p:txBody>
          <a:bodyPr wrap="none">
            <a:spAutoFit/>
          </a:bodyPr>
          <a:lstStyle/>
          <a:p>
            <a:r>
              <a:rPr lang="en-US" dirty="0">
                <a:solidFill>
                  <a:srgbClr val="4F8CBD"/>
                </a:solidFill>
                <a:latin typeface="Arial" charset="0"/>
                <a:ea typeface="Arial" charset="0"/>
                <a:cs typeface="Arial" charset="0"/>
              </a:rPr>
              <a:t>harry.perper@nist.gov</a:t>
            </a:r>
            <a:endParaRPr lang="en-US" dirty="0"/>
          </a:p>
        </p:txBody>
      </p:sp>
    </p:spTree>
    <p:extLst>
      <p:ext uri="{BB962C8B-B14F-4D97-AF65-F5344CB8AC3E}">
        <p14:creationId xmlns:p14="http://schemas.microsoft.com/office/powerpoint/2010/main" val="3698697834"/>
      </p:ext>
    </p:extLst>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92630" y="236936"/>
            <a:ext cx="11229474" cy="553998"/>
          </a:xfrm>
        </p:spPr>
        <p:txBody>
          <a:bodyPr/>
          <a:lstStyle/>
          <a:p>
            <a:r>
              <a:rPr lang="en-US" dirty="0"/>
              <a:t>Engagement &amp; Business Model</a:t>
            </a:r>
          </a:p>
        </p:txBody>
      </p:sp>
      <p:sp>
        <p:nvSpPr>
          <p:cNvPr id="75" name="TextBox 74"/>
          <p:cNvSpPr txBox="1"/>
          <p:nvPr/>
        </p:nvSpPr>
        <p:spPr>
          <a:xfrm>
            <a:off x="699154" y="3837741"/>
            <a:ext cx="2196446" cy="1661993"/>
          </a:xfrm>
          <a:prstGeom prst="rect">
            <a:avLst/>
          </a:prstGeom>
          <a:noFill/>
        </p:spPr>
        <p:txBody>
          <a:bodyPr wrap="square" lIns="0" tIns="0" rIns="0" bIns="0" rtlCol="0" anchor="ctr" anchorCtr="0">
            <a:spAutoFit/>
          </a:bodyPr>
          <a:lstStyle/>
          <a:p>
            <a:r>
              <a:rPr lang="en-US" b="1" kern="0" cap="all" dirty="0">
                <a:solidFill>
                  <a:srgbClr val="4F8CBD"/>
                </a:solidFill>
                <a:latin typeface="Arial" charset="0"/>
                <a:ea typeface="Arial" charset="0"/>
                <a:cs typeface="Arial" charset="0"/>
              </a:rPr>
              <a:t>Outcome: </a:t>
            </a:r>
            <a:br>
              <a:rPr lang="en-US" b="1" kern="0" cap="all" dirty="0">
                <a:solidFill>
                  <a:srgbClr val="4F8CBD"/>
                </a:solidFill>
                <a:latin typeface="Arial" charset="0"/>
                <a:ea typeface="Arial" charset="0"/>
                <a:cs typeface="Arial" charset="0"/>
              </a:rPr>
            </a:br>
            <a:r>
              <a:rPr lang="en-US" kern="0" dirty="0">
                <a:solidFill>
                  <a:srgbClr val="4F8CBD"/>
                </a:solidFill>
                <a:latin typeface="Arial" charset="0"/>
                <a:ea typeface="Arial" charset="0"/>
                <a:cs typeface="Arial" charset="0"/>
              </a:rPr>
              <a:t>Define a scope of work with industry to solve a pressing cybersecurity challenge</a:t>
            </a:r>
          </a:p>
        </p:txBody>
      </p:sp>
      <p:sp>
        <p:nvSpPr>
          <p:cNvPr id="76" name="TextBox 75"/>
          <p:cNvSpPr txBox="1"/>
          <p:nvPr/>
        </p:nvSpPr>
        <p:spPr>
          <a:xfrm>
            <a:off x="3561382" y="3837741"/>
            <a:ext cx="2805796" cy="1938992"/>
          </a:xfrm>
          <a:prstGeom prst="rect">
            <a:avLst/>
          </a:prstGeom>
          <a:noFill/>
        </p:spPr>
        <p:txBody>
          <a:bodyPr wrap="square" lIns="0" tIns="0" rIns="0" bIns="0" rtlCol="0" anchor="ctr" anchorCtr="0">
            <a:spAutoFit/>
          </a:bodyPr>
          <a:lstStyle/>
          <a:p>
            <a:r>
              <a:rPr lang="en-US" b="1" kern="0" cap="all" dirty="0">
                <a:solidFill>
                  <a:srgbClr val="E79824"/>
                </a:solidFill>
                <a:latin typeface="Arial" charset="0"/>
                <a:ea typeface="Arial" charset="0"/>
                <a:cs typeface="Arial" charset="0"/>
              </a:rPr>
              <a:t>Outcome: </a:t>
            </a:r>
            <a:br>
              <a:rPr lang="en-US" b="1" kern="0" cap="all" dirty="0">
                <a:solidFill>
                  <a:srgbClr val="E79824"/>
                </a:solidFill>
                <a:latin typeface="Arial" charset="0"/>
                <a:ea typeface="Arial" charset="0"/>
                <a:cs typeface="Arial" charset="0"/>
              </a:rPr>
            </a:br>
            <a:r>
              <a:rPr lang="en-US" kern="0" dirty="0">
                <a:solidFill>
                  <a:srgbClr val="E79824"/>
                </a:solidFill>
                <a:latin typeface="Arial" charset="0"/>
                <a:ea typeface="Arial" charset="0"/>
                <a:cs typeface="Arial" charset="0"/>
              </a:rPr>
              <a:t>Assemble teams of industry orgs, govt agencies, and academic institutions to address all aspects of the cybersecurity challenge</a:t>
            </a:r>
          </a:p>
        </p:txBody>
      </p:sp>
      <p:sp>
        <p:nvSpPr>
          <p:cNvPr id="77" name="TextBox 76"/>
          <p:cNvSpPr txBox="1"/>
          <p:nvPr/>
        </p:nvSpPr>
        <p:spPr>
          <a:xfrm>
            <a:off x="7059590" y="3845610"/>
            <a:ext cx="1925400" cy="1938992"/>
          </a:xfrm>
          <a:prstGeom prst="rect">
            <a:avLst/>
          </a:prstGeom>
          <a:noFill/>
        </p:spPr>
        <p:txBody>
          <a:bodyPr wrap="square" lIns="0" tIns="0" rIns="0" bIns="0" rtlCol="0" anchor="ctr" anchorCtr="0">
            <a:spAutoFit/>
          </a:bodyPr>
          <a:lstStyle/>
          <a:p>
            <a:r>
              <a:rPr lang="en-US" b="1" kern="0" cap="all" dirty="0">
                <a:solidFill>
                  <a:srgbClr val="58595B"/>
                </a:solidFill>
                <a:latin typeface="Arial" charset="0"/>
                <a:ea typeface="Arial" charset="0"/>
                <a:cs typeface="Arial" charset="0"/>
              </a:rPr>
              <a:t>Outcome: </a:t>
            </a:r>
            <a:br>
              <a:rPr lang="en-US" b="1" kern="0" cap="all" dirty="0">
                <a:solidFill>
                  <a:srgbClr val="58595B"/>
                </a:solidFill>
                <a:latin typeface="Arial" charset="0"/>
                <a:ea typeface="Arial" charset="0"/>
                <a:cs typeface="Arial" charset="0"/>
              </a:rPr>
            </a:br>
            <a:r>
              <a:rPr lang="en-US" kern="0" dirty="0">
                <a:solidFill>
                  <a:schemeClr val="tx1">
                    <a:lumMod val="65000"/>
                    <a:lumOff val="35000"/>
                  </a:schemeClr>
                </a:solidFill>
                <a:latin typeface="Arial" charset="0"/>
                <a:ea typeface="Arial" charset="0"/>
                <a:cs typeface="Arial" charset="0"/>
              </a:rPr>
              <a:t>Build a practical, usable, repeatable implementation </a:t>
            </a:r>
            <a:br>
              <a:rPr lang="en-US" kern="0" dirty="0">
                <a:solidFill>
                  <a:schemeClr val="tx1">
                    <a:lumMod val="65000"/>
                    <a:lumOff val="35000"/>
                  </a:schemeClr>
                </a:solidFill>
                <a:latin typeface="Arial" charset="0"/>
                <a:ea typeface="Arial" charset="0"/>
                <a:cs typeface="Arial" charset="0"/>
              </a:rPr>
            </a:br>
            <a:r>
              <a:rPr lang="en-US" kern="0" dirty="0">
                <a:solidFill>
                  <a:schemeClr val="tx1">
                    <a:lumMod val="65000"/>
                    <a:lumOff val="35000"/>
                  </a:schemeClr>
                </a:solidFill>
                <a:latin typeface="Arial" charset="0"/>
                <a:ea typeface="Arial" charset="0"/>
                <a:cs typeface="Arial" charset="0"/>
              </a:rPr>
              <a:t>to address the cybersecurity challenge</a:t>
            </a:r>
          </a:p>
        </p:txBody>
      </p:sp>
      <p:sp>
        <p:nvSpPr>
          <p:cNvPr id="78" name="TextBox 77"/>
          <p:cNvSpPr txBox="1"/>
          <p:nvPr/>
        </p:nvSpPr>
        <p:spPr>
          <a:xfrm>
            <a:off x="9677401" y="3845610"/>
            <a:ext cx="2019299" cy="1661993"/>
          </a:xfrm>
          <a:prstGeom prst="rect">
            <a:avLst/>
          </a:prstGeom>
          <a:noFill/>
        </p:spPr>
        <p:txBody>
          <a:bodyPr wrap="square" lIns="0" tIns="0" rIns="0" bIns="0" rtlCol="0" anchor="ctr" anchorCtr="0">
            <a:spAutoFit/>
          </a:bodyPr>
          <a:lstStyle/>
          <a:p>
            <a:r>
              <a:rPr lang="en-US" b="1" kern="0" cap="all" dirty="0">
                <a:solidFill>
                  <a:srgbClr val="7927A8"/>
                </a:solidFill>
                <a:latin typeface="Arial" charset="0"/>
                <a:ea typeface="Arial" charset="0"/>
                <a:cs typeface="Arial" charset="0"/>
              </a:rPr>
              <a:t>Outcome: </a:t>
            </a:r>
            <a:br>
              <a:rPr lang="en-US" b="1" kern="0" cap="all" dirty="0">
                <a:solidFill>
                  <a:srgbClr val="7927A8"/>
                </a:solidFill>
                <a:latin typeface="Arial" charset="0"/>
                <a:ea typeface="Arial" charset="0"/>
                <a:cs typeface="Arial" charset="0"/>
              </a:rPr>
            </a:br>
            <a:r>
              <a:rPr lang="en-US" kern="0" dirty="0">
                <a:solidFill>
                  <a:srgbClr val="7927A8"/>
                </a:solidFill>
                <a:latin typeface="Arial" charset="0"/>
                <a:ea typeface="Arial" charset="0"/>
                <a:cs typeface="Arial" charset="0"/>
              </a:rPr>
              <a:t>Advocate adoption of the example implementation using the practice guide</a:t>
            </a:r>
          </a:p>
        </p:txBody>
      </p:sp>
      <p:grpSp>
        <p:nvGrpSpPr>
          <p:cNvPr id="4" name="Group 3"/>
          <p:cNvGrpSpPr>
            <a:grpSpLocks noChangeAspect="1"/>
          </p:cNvGrpSpPr>
          <p:nvPr/>
        </p:nvGrpSpPr>
        <p:grpSpPr>
          <a:xfrm>
            <a:off x="3614866" y="2352776"/>
            <a:ext cx="1005840" cy="947342"/>
            <a:chOff x="2673351" y="1114425"/>
            <a:chExt cx="365125" cy="344488"/>
          </a:xfrm>
          <a:solidFill>
            <a:srgbClr val="E79824"/>
          </a:solidFill>
        </p:grpSpPr>
        <p:sp>
          <p:nvSpPr>
            <p:cNvPr id="26" name="Freeform 16"/>
            <p:cNvSpPr>
              <a:spLocks/>
            </p:cNvSpPr>
            <p:nvPr/>
          </p:nvSpPr>
          <p:spPr bwMode="auto">
            <a:xfrm>
              <a:off x="2936876" y="1270000"/>
              <a:ext cx="76200" cy="98425"/>
            </a:xfrm>
            <a:custGeom>
              <a:avLst/>
              <a:gdLst>
                <a:gd name="T0" fmla="*/ 4 w 24"/>
                <a:gd name="T1" fmla="*/ 22 h 31"/>
                <a:gd name="T2" fmla="*/ 12 w 24"/>
                <a:gd name="T3" fmla="*/ 31 h 31"/>
                <a:gd name="T4" fmla="*/ 21 w 24"/>
                <a:gd name="T5" fmla="*/ 22 h 31"/>
                <a:gd name="T6" fmla="*/ 22 w 24"/>
                <a:gd name="T7" fmla="*/ 22 h 31"/>
                <a:gd name="T8" fmla="*/ 23 w 24"/>
                <a:gd name="T9" fmla="*/ 20 h 31"/>
                <a:gd name="T10" fmla="*/ 23 w 24"/>
                <a:gd name="T11" fmla="*/ 18 h 31"/>
                <a:gd name="T12" fmla="*/ 23 w 24"/>
                <a:gd name="T13" fmla="*/ 18 h 31"/>
                <a:gd name="T14" fmla="*/ 21 w 24"/>
                <a:gd name="T15" fmla="*/ 7 h 31"/>
                <a:gd name="T16" fmla="*/ 12 w 24"/>
                <a:gd name="T17" fmla="*/ 3 h 31"/>
                <a:gd name="T18" fmla="*/ 11 w 24"/>
                <a:gd name="T19" fmla="*/ 3 h 31"/>
                <a:gd name="T20" fmla="*/ 12 w 24"/>
                <a:gd name="T21" fmla="*/ 1 h 31"/>
                <a:gd name="T22" fmla="*/ 9 w 24"/>
                <a:gd name="T23" fmla="*/ 3 h 31"/>
                <a:gd name="T24" fmla="*/ 8 w 24"/>
                <a:gd name="T25" fmla="*/ 1 h 31"/>
                <a:gd name="T26" fmla="*/ 6 w 24"/>
                <a:gd name="T27" fmla="*/ 4 h 31"/>
                <a:gd name="T28" fmla="*/ 6 w 24"/>
                <a:gd name="T29" fmla="*/ 4 h 31"/>
                <a:gd name="T30" fmla="*/ 3 w 24"/>
                <a:gd name="T31" fmla="*/ 4 h 31"/>
                <a:gd name="T32" fmla="*/ 4 w 24"/>
                <a:gd name="T33" fmla="*/ 6 h 31"/>
                <a:gd name="T34" fmla="*/ 2 w 24"/>
                <a:gd name="T35" fmla="*/ 8 h 31"/>
                <a:gd name="T36" fmla="*/ 2 w 24"/>
                <a:gd name="T37" fmla="*/ 18 h 31"/>
                <a:gd name="T38" fmla="*/ 2 w 24"/>
                <a:gd name="T39" fmla="*/ 18 h 31"/>
                <a:gd name="T40" fmla="*/ 2 w 24"/>
                <a:gd name="T41" fmla="*/ 20 h 31"/>
                <a:gd name="T42" fmla="*/ 3 w 24"/>
                <a:gd name="T43" fmla="*/ 22 h 31"/>
                <a:gd name="T44" fmla="*/ 4 w 24"/>
                <a:gd name="T45" fmla="*/ 22 h 31"/>
                <a:gd name="T46" fmla="*/ 4 w 24"/>
                <a:gd name="T47"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31">
                  <a:moveTo>
                    <a:pt x="4" y="22"/>
                  </a:moveTo>
                  <a:cubicBezTo>
                    <a:pt x="6" y="27"/>
                    <a:pt x="9" y="31"/>
                    <a:pt x="12" y="31"/>
                  </a:cubicBezTo>
                  <a:cubicBezTo>
                    <a:pt x="16" y="31"/>
                    <a:pt x="19" y="27"/>
                    <a:pt x="21" y="22"/>
                  </a:cubicBezTo>
                  <a:cubicBezTo>
                    <a:pt x="21" y="23"/>
                    <a:pt x="22" y="23"/>
                    <a:pt x="22" y="22"/>
                  </a:cubicBezTo>
                  <a:cubicBezTo>
                    <a:pt x="23" y="22"/>
                    <a:pt x="23" y="21"/>
                    <a:pt x="23" y="20"/>
                  </a:cubicBezTo>
                  <a:cubicBezTo>
                    <a:pt x="23" y="20"/>
                    <a:pt x="23" y="19"/>
                    <a:pt x="23" y="18"/>
                  </a:cubicBezTo>
                  <a:cubicBezTo>
                    <a:pt x="23" y="18"/>
                    <a:pt x="23" y="18"/>
                    <a:pt x="23" y="18"/>
                  </a:cubicBezTo>
                  <a:cubicBezTo>
                    <a:pt x="24" y="14"/>
                    <a:pt x="24" y="10"/>
                    <a:pt x="21" y="7"/>
                  </a:cubicBezTo>
                  <a:cubicBezTo>
                    <a:pt x="19" y="4"/>
                    <a:pt x="15" y="3"/>
                    <a:pt x="12" y="3"/>
                  </a:cubicBezTo>
                  <a:cubicBezTo>
                    <a:pt x="11" y="3"/>
                    <a:pt x="11" y="3"/>
                    <a:pt x="11" y="3"/>
                  </a:cubicBezTo>
                  <a:cubicBezTo>
                    <a:pt x="12" y="2"/>
                    <a:pt x="12" y="2"/>
                    <a:pt x="12" y="1"/>
                  </a:cubicBezTo>
                  <a:cubicBezTo>
                    <a:pt x="11" y="1"/>
                    <a:pt x="9" y="3"/>
                    <a:pt x="9" y="3"/>
                  </a:cubicBezTo>
                  <a:cubicBezTo>
                    <a:pt x="9" y="2"/>
                    <a:pt x="8" y="0"/>
                    <a:pt x="8" y="1"/>
                  </a:cubicBezTo>
                  <a:cubicBezTo>
                    <a:pt x="7" y="3"/>
                    <a:pt x="7" y="4"/>
                    <a:pt x="6" y="4"/>
                  </a:cubicBezTo>
                  <a:cubicBezTo>
                    <a:pt x="6" y="4"/>
                    <a:pt x="6" y="4"/>
                    <a:pt x="6" y="4"/>
                  </a:cubicBezTo>
                  <a:cubicBezTo>
                    <a:pt x="6" y="4"/>
                    <a:pt x="3" y="3"/>
                    <a:pt x="3" y="4"/>
                  </a:cubicBezTo>
                  <a:cubicBezTo>
                    <a:pt x="4" y="5"/>
                    <a:pt x="4" y="5"/>
                    <a:pt x="4" y="6"/>
                  </a:cubicBezTo>
                  <a:cubicBezTo>
                    <a:pt x="4" y="6"/>
                    <a:pt x="3" y="7"/>
                    <a:pt x="2" y="8"/>
                  </a:cubicBezTo>
                  <a:cubicBezTo>
                    <a:pt x="1" y="11"/>
                    <a:pt x="0" y="15"/>
                    <a:pt x="2" y="18"/>
                  </a:cubicBezTo>
                  <a:cubicBezTo>
                    <a:pt x="2" y="18"/>
                    <a:pt x="2" y="18"/>
                    <a:pt x="2" y="18"/>
                  </a:cubicBezTo>
                  <a:cubicBezTo>
                    <a:pt x="1" y="19"/>
                    <a:pt x="2" y="20"/>
                    <a:pt x="2" y="20"/>
                  </a:cubicBezTo>
                  <a:cubicBezTo>
                    <a:pt x="2" y="21"/>
                    <a:pt x="2" y="22"/>
                    <a:pt x="3" y="22"/>
                  </a:cubicBezTo>
                  <a:cubicBezTo>
                    <a:pt x="3" y="23"/>
                    <a:pt x="3" y="23"/>
                    <a:pt x="4" y="22"/>
                  </a:cubicBezTo>
                  <a:cubicBezTo>
                    <a:pt x="4" y="22"/>
                    <a:pt x="4" y="22"/>
                    <a:pt x="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kern="0" dirty="0">
                <a:solidFill>
                  <a:sysClr val="windowText" lastClr="000000"/>
                </a:solidFill>
              </a:endParaRPr>
            </a:p>
          </p:txBody>
        </p:sp>
        <p:sp>
          <p:nvSpPr>
            <p:cNvPr id="27" name="Freeform 17"/>
            <p:cNvSpPr>
              <a:spLocks/>
            </p:cNvSpPr>
            <p:nvPr/>
          </p:nvSpPr>
          <p:spPr bwMode="auto">
            <a:xfrm>
              <a:off x="2913063" y="1374775"/>
              <a:ext cx="125413" cy="84138"/>
            </a:xfrm>
            <a:custGeom>
              <a:avLst/>
              <a:gdLst>
                <a:gd name="T0" fmla="*/ 29 w 40"/>
                <a:gd name="T1" fmla="*/ 0 h 26"/>
                <a:gd name="T2" fmla="*/ 37 w 40"/>
                <a:gd name="T3" fmla="*/ 6 h 26"/>
                <a:gd name="T4" fmla="*/ 40 w 40"/>
                <a:gd name="T5" fmla="*/ 24 h 26"/>
                <a:gd name="T6" fmla="*/ 40 w 40"/>
                <a:gd name="T7" fmla="*/ 25 h 26"/>
                <a:gd name="T8" fmla="*/ 38 w 40"/>
                <a:gd name="T9" fmla="*/ 26 h 26"/>
                <a:gd name="T10" fmla="*/ 2 w 40"/>
                <a:gd name="T11" fmla="*/ 26 h 26"/>
                <a:gd name="T12" fmla="*/ 1 w 40"/>
                <a:gd name="T13" fmla="*/ 25 h 26"/>
                <a:gd name="T14" fmla="*/ 0 w 40"/>
                <a:gd name="T15" fmla="*/ 24 h 26"/>
                <a:gd name="T16" fmla="*/ 3 w 40"/>
                <a:gd name="T17" fmla="*/ 6 h 26"/>
                <a:gd name="T18" fmla="*/ 12 w 40"/>
                <a:gd name="T19" fmla="*/ 0 h 26"/>
                <a:gd name="T20" fmla="*/ 20 w 40"/>
                <a:gd name="T21" fmla="*/ 7 h 26"/>
                <a:gd name="T22" fmla="*/ 29 w 40"/>
                <a:gd name="T23" fmla="*/ 0 h 26"/>
                <a:gd name="T24" fmla="*/ 29 w 40"/>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6">
                  <a:moveTo>
                    <a:pt x="29" y="0"/>
                  </a:moveTo>
                  <a:cubicBezTo>
                    <a:pt x="32" y="2"/>
                    <a:pt x="35" y="2"/>
                    <a:pt x="37" y="6"/>
                  </a:cubicBezTo>
                  <a:cubicBezTo>
                    <a:pt x="39" y="9"/>
                    <a:pt x="40" y="18"/>
                    <a:pt x="40" y="24"/>
                  </a:cubicBezTo>
                  <a:cubicBezTo>
                    <a:pt x="40" y="25"/>
                    <a:pt x="40" y="25"/>
                    <a:pt x="40" y="25"/>
                  </a:cubicBezTo>
                  <a:cubicBezTo>
                    <a:pt x="39" y="26"/>
                    <a:pt x="39" y="26"/>
                    <a:pt x="38" y="26"/>
                  </a:cubicBezTo>
                  <a:cubicBezTo>
                    <a:pt x="2" y="26"/>
                    <a:pt x="2" y="26"/>
                    <a:pt x="2" y="26"/>
                  </a:cubicBezTo>
                  <a:cubicBezTo>
                    <a:pt x="2" y="26"/>
                    <a:pt x="1" y="26"/>
                    <a:pt x="1" y="25"/>
                  </a:cubicBezTo>
                  <a:cubicBezTo>
                    <a:pt x="1" y="25"/>
                    <a:pt x="0" y="25"/>
                    <a:pt x="0" y="24"/>
                  </a:cubicBezTo>
                  <a:cubicBezTo>
                    <a:pt x="1" y="18"/>
                    <a:pt x="2" y="9"/>
                    <a:pt x="3" y="6"/>
                  </a:cubicBezTo>
                  <a:cubicBezTo>
                    <a:pt x="5" y="2"/>
                    <a:pt x="8" y="2"/>
                    <a:pt x="12" y="0"/>
                  </a:cubicBezTo>
                  <a:cubicBezTo>
                    <a:pt x="20" y="7"/>
                    <a:pt x="20" y="7"/>
                    <a:pt x="20" y="7"/>
                  </a:cubicBezTo>
                  <a:cubicBezTo>
                    <a:pt x="29" y="0"/>
                    <a:pt x="29" y="0"/>
                    <a:pt x="29" y="0"/>
                  </a:cubicBezTo>
                  <a:cubicBezTo>
                    <a:pt x="29" y="0"/>
                    <a:pt x="29" y="0"/>
                    <a:pt x="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kern="0" dirty="0">
                <a:solidFill>
                  <a:sysClr val="windowText" lastClr="000000"/>
                </a:solidFill>
              </a:endParaRPr>
            </a:p>
          </p:txBody>
        </p:sp>
        <p:sp>
          <p:nvSpPr>
            <p:cNvPr id="28" name="Freeform 18"/>
            <p:cNvSpPr>
              <a:spLocks noEditPoints="1"/>
            </p:cNvSpPr>
            <p:nvPr/>
          </p:nvSpPr>
          <p:spPr bwMode="auto">
            <a:xfrm>
              <a:off x="2789238" y="1114425"/>
              <a:ext cx="136525" cy="177800"/>
            </a:xfrm>
            <a:custGeom>
              <a:avLst/>
              <a:gdLst>
                <a:gd name="T0" fmla="*/ 31 w 43"/>
                <a:gd name="T1" fmla="*/ 14 h 56"/>
                <a:gd name="T2" fmla="*/ 32 w 43"/>
                <a:gd name="T3" fmla="*/ 14 h 56"/>
                <a:gd name="T4" fmla="*/ 32 w 43"/>
                <a:gd name="T5" fmla="*/ 17 h 56"/>
                <a:gd name="T6" fmla="*/ 31 w 43"/>
                <a:gd name="T7" fmla="*/ 18 h 56"/>
                <a:gd name="T8" fmla="*/ 30 w 43"/>
                <a:gd name="T9" fmla="*/ 19 h 56"/>
                <a:gd name="T10" fmla="*/ 21 w 43"/>
                <a:gd name="T11" fmla="*/ 27 h 56"/>
                <a:gd name="T12" fmla="*/ 12 w 43"/>
                <a:gd name="T13" fmla="*/ 19 h 56"/>
                <a:gd name="T14" fmla="*/ 11 w 43"/>
                <a:gd name="T15" fmla="*/ 18 h 56"/>
                <a:gd name="T16" fmla="*/ 10 w 43"/>
                <a:gd name="T17" fmla="*/ 17 h 56"/>
                <a:gd name="T18" fmla="*/ 10 w 43"/>
                <a:gd name="T19" fmla="*/ 14 h 56"/>
                <a:gd name="T20" fmla="*/ 11 w 43"/>
                <a:gd name="T21" fmla="*/ 14 h 56"/>
                <a:gd name="T22" fmla="*/ 11 w 43"/>
                <a:gd name="T23" fmla="*/ 7 h 56"/>
                <a:gd name="T24" fmla="*/ 21 w 43"/>
                <a:gd name="T25" fmla="*/ 0 h 56"/>
                <a:gd name="T26" fmla="*/ 28 w 43"/>
                <a:gd name="T27" fmla="*/ 3 h 56"/>
                <a:gd name="T28" fmla="*/ 31 w 43"/>
                <a:gd name="T29" fmla="*/ 14 h 56"/>
                <a:gd name="T30" fmla="*/ 31 w 43"/>
                <a:gd name="T31" fmla="*/ 14 h 56"/>
                <a:gd name="T32" fmla="*/ 21 w 43"/>
                <a:gd name="T33" fmla="*/ 33 h 56"/>
                <a:gd name="T34" fmla="*/ 19 w 43"/>
                <a:gd name="T35" fmla="*/ 34 h 56"/>
                <a:gd name="T36" fmla="*/ 20 w 43"/>
                <a:gd name="T37" fmla="*/ 36 h 56"/>
                <a:gd name="T38" fmla="*/ 18 w 43"/>
                <a:gd name="T39" fmla="*/ 45 h 56"/>
                <a:gd name="T40" fmla="*/ 13 w 43"/>
                <a:gd name="T41" fmla="*/ 30 h 56"/>
                <a:gd name="T42" fmla="*/ 2 w 43"/>
                <a:gd name="T43" fmla="*/ 35 h 56"/>
                <a:gd name="T44" fmla="*/ 0 w 43"/>
                <a:gd name="T45" fmla="*/ 54 h 56"/>
                <a:gd name="T46" fmla="*/ 0 w 43"/>
                <a:gd name="T47" fmla="*/ 55 h 56"/>
                <a:gd name="T48" fmla="*/ 1 w 43"/>
                <a:gd name="T49" fmla="*/ 56 h 56"/>
                <a:gd name="T50" fmla="*/ 41 w 43"/>
                <a:gd name="T51" fmla="*/ 56 h 56"/>
                <a:gd name="T52" fmla="*/ 42 w 43"/>
                <a:gd name="T53" fmla="*/ 55 h 56"/>
                <a:gd name="T54" fmla="*/ 42 w 43"/>
                <a:gd name="T55" fmla="*/ 54 h 56"/>
                <a:gd name="T56" fmla="*/ 40 w 43"/>
                <a:gd name="T57" fmla="*/ 35 h 56"/>
                <a:gd name="T58" fmla="*/ 29 w 43"/>
                <a:gd name="T59" fmla="*/ 30 h 56"/>
                <a:gd name="T60" fmla="*/ 24 w 43"/>
                <a:gd name="T61" fmla="*/ 45 h 56"/>
                <a:gd name="T62" fmla="*/ 22 w 43"/>
                <a:gd name="T63" fmla="*/ 36 h 56"/>
                <a:gd name="T64" fmla="*/ 23 w 43"/>
                <a:gd name="T65" fmla="*/ 34 h 56"/>
                <a:gd name="T66" fmla="*/ 21 w 43"/>
                <a:gd name="T67" fmla="*/ 33 h 56"/>
                <a:gd name="T68" fmla="*/ 28 w 43"/>
                <a:gd name="T69" fmla="*/ 47 h 56"/>
                <a:gd name="T70" fmla="*/ 34 w 43"/>
                <a:gd name="T71" fmla="*/ 47 h 56"/>
                <a:gd name="T72" fmla="*/ 34 w 43"/>
                <a:gd name="T73" fmla="*/ 49 h 56"/>
                <a:gd name="T74" fmla="*/ 28 w 43"/>
                <a:gd name="T75" fmla="*/ 49 h 56"/>
                <a:gd name="T76" fmla="*/ 28 w 43"/>
                <a:gd name="T77" fmla="*/ 4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 h="56">
                  <a:moveTo>
                    <a:pt x="31" y="14"/>
                  </a:moveTo>
                  <a:cubicBezTo>
                    <a:pt x="32" y="14"/>
                    <a:pt x="32" y="14"/>
                    <a:pt x="32" y="14"/>
                  </a:cubicBezTo>
                  <a:cubicBezTo>
                    <a:pt x="33" y="15"/>
                    <a:pt x="33" y="16"/>
                    <a:pt x="32" y="17"/>
                  </a:cubicBezTo>
                  <a:cubicBezTo>
                    <a:pt x="32" y="17"/>
                    <a:pt x="31" y="18"/>
                    <a:pt x="31" y="18"/>
                  </a:cubicBezTo>
                  <a:cubicBezTo>
                    <a:pt x="30" y="19"/>
                    <a:pt x="30" y="19"/>
                    <a:pt x="30" y="19"/>
                  </a:cubicBezTo>
                  <a:cubicBezTo>
                    <a:pt x="28" y="23"/>
                    <a:pt x="25" y="27"/>
                    <a:pt x="21" y="27"/>
                  </a:cubicBezTo>
                  <a:cubicBezTo>
                    <a:pt x="17" y="27"/>
                    <a:pt x="14" y="23"/>
                    <a:pt x="12" y="19"/>
                  </a:cubicBezTo>
                  <a:cubicBezTo>
                    <a:pt x="12" y="19"/>
                    <a:pt x="12" y="19"/>
                    <a:pt x="11" y="18"/>
                  </a:cubicBezTo>
                  <a:cubicBezTo>
                    <a:pt x="11" y="18"/>
                    <a:pt x="10" y="17"/>
                    <a:pt x="10" y="17"/>
                  </a:cubicBezTo>
                  <a:cubicBezTo>
                    <a:pt x="10" y="16"/>
                    <a:pt x="9" y="15"/>
                    <a:pt x="10" y="14"/>
                  </a:cubicBezTo>
                  <a:cubicBezTo>
                    <a:pt x="10" y="14"/>
                    <a:pt x="10" y="14"/>
                    <a:pt x="11" y="14"/>
                  </a:cubicBezTo>
                  <a:cubicBezTo>
                    <a:pt x="10" y="12"/>
                    <a:pt x="10" y="9"/>
                    <a:pt x="11" y="7"/>
                  </a:cubicBezTo>
                  <a:cubicBezTo>
                    <a:pt x="12" y="2"/>
                    <a:pt x="17" y="0"/>
                    <a:pt x="21" y="0"/>
                  </a:cubicBezTo>
                  <a:cubicBezTo>
                    <a:pt x="25" y="0"/>
                    <a:pt x="27" y="1"/>
                    <a:pt x="28" y="3"/>
                  </a:cubicBezTo>
                  <a:cubicBezTo>
                    <a:pt x="32" y="5"/>
                    <a:pt x="32" y="9"/>
                    <a:pt x="31" y="14"/>
                  </a:cubicBezTo>
                  <a:cubicBezTo>
                    <a:pt x="31" y="14"/>
                    <a:pt x="31" y="14"/>
                    <a:pt x="31" y="14"/>
                  </a:cubicBezTo>
                  <a:close/>
                  <a:moveTo>
                    <a:pt x="21" y="33"/>
                  </a:moveTo>
                  <a:cubicBezTo>
                    <a:pt x="19" y="34"/>
                    <a:pt x="19" y="34"/>
                    <a:pt x="19" y="34"/>
                  </a:cubicBezTo>
                  <a:cubicBezTo>
                    <a:pt x="20" y="36"/>
                    <a:pt x="20" y="36"/>
                    <a:pt x="20" y="36"/>
                  </a:cubicBezTo>
                  <a:cubicBezTo>
                    <a:pt x="18" y="45"/>
                    <a:pt x="18" y="45"/>
                    <a:pt x="18" y="45"/>
                  </a:cubicBezTo>
                  <a:cubicBezTo>
                    <a:pt x="16" y="40"/>
                    <a:pt x="14" y="35"/>
                    <a:pt x="13" y="30"/>
                  </a:cubicBezTo>
                  <a:cubicBezTo>
                    <a:pt x="9" y="31"/>
                    <a:pt x="4" y="32"/>
                    <a:pt x="2" y="35"/>
                  </a:cubicBezTo>
                  <a:cubicBezTo>
                    <a:pt x="1" y="39"/>
                    <a:pt x="0" y="47"/>
                    <a:pt x="0" y="54"/>
                  </a:cubicBezTo>
                  <a:cubicBezTo>
                    <a:pt x="0" y="54"/>
                    <a:pt x="0" y="55"/>
                    <a:pt x="0" y="55"/>
                  </a:cubicBezTo>
                  <a:cubicBezTo>
                    <a:pt x="0" y="55"/>
                    <a:pt x="1" y="56"/>
                    <a:pt x="1" y="56"/>
                  </a:cubicBezTo>
                  <a:cubicBezTo>
                    <a:pt x="41" y="56"/>
                    <a:pt x="41" y="56"/>
                    <a:pt x="41" y="56"/>
                  </a:cubicBezTo>
                  <a:cubicBezTo>
                    <a:pt x="41" y="56"/>
                    <a:pt x="42" y="55"/>
                    <a:pt x="42" y="55"/>
                  </a:cubicBezTo>
                  <a:cubicBezTo>
                    <a:pt x="42" y="55"/>
                    <a:pt x="43" y="54"/>
                    <a:pt x="42" y="54"/>
                  </a:cubicBezTo>
                  <a:cubicBezTo>
                    <a:pt x="42" y="47"/>
                    <a:pt x="41" y="39"/>
                    <a:pt x="40" y="35"/>
                  </a:cubicBezTo>
                  <a:cubicBezTo>
                    <a:pt x="38" y="32"/>
                    <a:pt x="33" y="31"/>
                    <a:pt x="29" y="30"/>
                  </a:cubicBezTo>
                  <a:cubicBezTo>
                    <a:pt x="28" y="35"/>
                    <a:pt x="26" y="40"/>
                    <a:pt x="24" y="45"/>
                  </a:cubicBezTo>
                  <a:cubicBezTo>
                    <a:pt x="22" y="36"/>
                    <a:pt x="22" y="36"/>
                    <a:pt x="22" y="36"/>
                  </a:cubicBezTo>
                  <a:cubicBezTo>
                    <a:pt x="23" y="34"/>
                    <a:pt x="23" y="34"/>
                    <a:pt x="23" y="34"/>
                  </a:cubicBezTo>
                  <a:cubicBezTo>
                    <a:pt x="21" y="33"/>
                    <a:pt x="21" y="33"/>
                    <a:pt x="21" y="33"/>
                  </a:cubicBezTo>
                  <a:close/>
                  <a:moveTo>
                    <a:pt x="28" y="47"/>
                  </a:moveTo>
                  <a:cubicBezTo>
                    <a:pt x="34" y="47"/>
                    <a:pt x="34" y="47"/>
                    <a:pt x="34" y="47"/>
                  </a:cubicBezTo>
                  <a:cubicBezTo>
                    <a:pt x="34" y="49"/>
                    <a:pt x="34" y="49"/>
                    <a:pt x="34" y="49"/>
                  </a:cubicBezTo>
                  <a:cubicBezTo>
                    <a:pt x="28" y="49"/>
                    <a:pt x="28" y="49"/>
                    <a:pt x="28" y="49"/>
                  </a:cubicBezTo>
                  <a:cubicBezTo>
                    <a:pt x="28" y="47"/>
                    <a:pt x="28" y="47"/>
                    <a:pt x="28"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kern="0" dirty="0">
                <a:solidFill>
                  <a:sysClr val="windowText" lastClr="000000"/>
                </a:solidFill>
              </a:endParaRPr>
            </a:p>
          </p:txBody>
        </p:sp>
        <p:sp>
          <p:nvSpPr>
            <p:cNvPr id="29" name="Freeform 19"/>
            <p:cNvSpPr>
              <a:spLocks noEditPoints="1"/>
            </p:cNvSpPr>
            <p:nvPr/>
          </p:nvSpPr>
          <p:spPr bwMode="auto">
            <a:xfrm>
              <a:off x="2673351" y="1279525"/>
              <a:ext cx="119063" cy="179388"/>
            </a:xfrm>
            <a:custGeom>
              <a:avLst/>
              <a:gdLst>
                <a:gd name="T0" fmla="*/ 0 w 38"/>
                <a:gd name="T1" fmla="*/ 54 h 56"/>
                <a:gd name="T2" fmla="*/ 3 w 38"/>
                <a:gd name="T3" fmla="*/ 36 h 56"/>
                <a:gd name="T4" fmla="*/ 13 w 38"/>
                <a:gd name="T5" fmla="*/ 30 h 56"/>
                <a:gd name="T6" fmla="*/ 18 w 38"/>
                <a:gd name="T7" fmla="*/ 38 h 56"/>
                <a:gd name="T8" fmla="*/ 19 w 38"/>
                <a:gd name="T9" fmla="*/ 39 h 56"/>
                <a:gd name="T10" fmla="*/ 19 w 38"/>
                <a:gd name="T11" fmla="*/ 42 h 56"/>
                <a:gd name="T12" fmla="*/ 19 w 38"/>
                <a:gd name="T13" fmla="*/ 43 h 56"/>
                <a:gd name="T14" fmla="*/ 19 w 38"/>
                <a:gd name="T15" fmla="*/ 43 h 56"/>
                <a:gd name="T16" fmla="*/ 19 w 38"/>
                <a:gd name="T17" fmla="*/ 43 h 56"/>
                <a:gd name="T18" fmla="*/ 20 w 38"/>
                <a:gd name="T19" fmla="*/ 42 h 56"/>
                <a:gd name="T20" fmla="*/ 20 w 38"/>
                <a:gd name="T21" fmla="*/ 39 h 56"/>
                <a:gd name="T22" fmla="*/ 20 w 38"/>
                <a:gd name="T23" fmla="*/ 38 h 56"/>
                <a:gd name="T24" fmla="*/ 25 w 38"/>
                <a:gd name="T25" fmla="*/ 30 h 56"/>
                <a:gd name="T26" fmla="*/ 35 w 38"/>
                <a:gd name="T27" fmla="*/ 36 h 56"/>
                <a:gd name="T28" fmla="*/ 38 w 38"/>
                <a:gd name="T29" fmla="*/ 54 h 56"/>
                <a:gd name="T30" fmla="*/ 38 w 38"/>
                <a:gd name="T31" fmla="*/ 55 h 56"/>
                <a:gd name="T32" fmla="*/ 36 w 38"/>
                <a:gd name="T33" fmla="*/ 56 h 56"/>
                <a:gd name="T34" fmla="*/ 2 w 38"/>
                <a:gd name="T35" fmla="*/ 56 h 56"/>
                <a:gd name="T36" fmla="*/ 0 w 38"/>
                <a:gd name="T37" fmla="*/ 55 h 56"/>
                <a:gd name="T38" fmla="*/ 0 w 38"/>
                <a:gd name="T39" fmla="*/ 54 h 56"/>
                <a:gd name="T40" fmla="*/ 0 w 38"/>
                <a:gd name="T41" fmla="*/ 54 h 56"/>
                <a:gd name="T42" fmla="*/ 13 w 38"/>
                <a:gd name="T43" fmla="*/ 25 h 56"/>
                <a:gd name="T44" fmla="*/ 5 w 38"/>
                <a:gd name="T45" fmla="*/ 23 h 56"/>
                <a:gd name="T46" fmla="*/ 8 w 38"/>
                <a:gd name="T47" fmla="*/ 16 h 56"/>
                <a:gd name="T48" fmla="*/ 8 w 38"/>
                <a:gd name="T49" fmla="*/ 12 h 56"/>
                <a:gd name="T50" fmla="*/ 19 w 38"/>
                <a:gd name="T51" fmla="*/ 0 h 56"/>
                <a:gd name="T52" fmla="*/ 20 w 38"/>
                <a:gd name="T53" fmla="*/ 0 h 56"/>
                <a:gd name="T54" fmla="*/ 30 w 38"/>
                <a:gd name="T55" fmla="*/ 12 h 56"/>
                <a:gd name="T56" fmla="*/ 30 w 38"/>
                <a:gd name="T57" fmla="*/ 16 h 56"/>
                <a:gd name="T58" fmla="*/ 33 w 38"/>
                <a:gd name="T59" fmla="*/ 23 h 56"/>
                <a:gd name="T60" fmla="*/ 25 w 38"/>
                <a:gd name="T61" fmla="*/ 25 h 56"/>
                <a:gd name="T62" fmla="*/ 19 w 38"/>
                <a:gd name="T63" fmla="*/ 28 h 56"/>
                <a:gd name="T64" fmla="*/ 13 w 38"/>
                <a:gd name="T65" fmla="*/ 25 h 56"/>
                <a:gd name="T66" fmla="*/ 13 w 38"/>
                <a:gd name="T67"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 h="56">
                  <a:moveTo>
                    <a:pt x="0" y="54"/>
                  </a:moveTo>
                  <a:cubicBezTo>
                    <a:pt x="0" y="48"/>
                    <a:pt x="1" y="42"/>
                    <a:pt x="3" y="36"/>
                  </a:cubicBezTo>
                  <a:cubicBezTo>
                    <a:pt x="4" y="33"/>
                    <a:pt x="8" y="31"/>
                    <a:pt x="13" y="30"/>
                  </a:cubicBezTo>
                  <a:cubicBezTo>
                    <a:pt x="15" y="35"/>
                    <a:pt x="17" y="37"/>
                    <a:pt x="18" y="38"/>
                  </a:cubicBezTo>
                  <a:cubicBezTo>
                    <a:pt x="19" y="39"/>
                    <a:pt x="19" y="39"/>
                    <a:pt x="19" y="39"/>
                  </a:cubicBezTo>
                  <a:cubicBezTo>
                    <a:pt x="19" y="41"/>
                    <a:pt x="19" y="42"/>
                    <a:pt x="19" y="42"/>
                  </a:cubicBezTo>
                  <a:cubicBezTo>
                    <a:pt x="19" y="42"/>
                    <a:pt x="19" y="43"/>
                    <a:pt x="19" y="43"/>
                  </a:cubicBezTo>
                  <a:cubicBezTo>
                    <a:pt x="19" y="43"/>
                    <a:pt x="19" y="43"/>
                    <a:pt x="19" y="43"/>
                  </a:cubicBezTo>
                  <a:cubicBezTo>
                    <a:pt x="19" y="43"/>
                    <a:pt x="19" y="43"/>
                    <a:pt x="19" y="43"/>
                  </a:cubicBezTo>
                  <a:cubicBezTo>
                    <a:pt x="19" y="43"/>
                    <a:pt x="20" y="42"/>
                    <a:pt x="20" y="42"/>
                  </a:cubicBezTo>
                  <a:cubicBezTo>
                    <a:pt x="20" y="42"/>
                    <a:pt x="20" y="41"/>
                    <a:pt x="20" y="39"/>
                  </a:cubicBezTo>
                  <a:cubicBezTo>
                    <a:pt x="20" y="38"/>
                    <a:pt x="20" y="38"/>
                    <a:pt x="20" y="38"/>
                  </a:cubicBezTo>
                  <a:cubicBezTo>
                    <a:pt x="22" y="37"/>
                    <a:pt x="24" y="35"/>
                    <a:pt x="25" y="30"/>
                  </a:cubicBezTo>
                  <a:cubicBezTo>
                    <a:pt x="30" y="31"/>
                    <a:pt x="34" y="33"/>
                    <a:pt x="35" y="36"/>
                  </a:cubicBezTo>
                  <a:cubicBezTo>
                    <a:pt x="37" y="42"/>
                    <a:pt x="38" y="48"/>
                    <a:pt x="38" y="54"/>
                  </a:cubicBezTo>
                  <a:cubicBezTo>
                    <a:pt x="38" y="55"/>
                    <a:pt x="38" y="55"/>
                    <a:pt x="38" y="55"/>
                  </a:cubicBezTo>
                  <a:cubicBezTo>
                    <a:pt x="37" y="56"/>
                    <a:pt x="37" y="56"/>
                    <a:pt x="36" y="56"/>
                  </a:cubicBezTo>
                  <a:cubicBezTo>
                    <a:pt x="25" y="56"/>
                    <a:pt x="13" y="56"/>
                    <a:pt x="2" y="56"/>
                  </a:cubicBezTo>
                  <a:cubicBezTo>
                    <a:pt x="1" y="56"/>
                    <a:pt x="1" y="56"/>
                    <a:pt x="0" y="55"/>
                  </a:cubicBezTo>
                  <a:cubicBezTo>
                    <a:pt x="0" y="55"/>
                    <a:pt x="0" y="55"/>
                    <a:pt x="0" y="54"/>
                  </a:cubicBezTo>
                  <a:cubicBezTo>
                    <a:pt x="0" y="54"/>
                    <a:pt x="0" y="54"/>
                    <a:pt x="0" y="54"/>
                  </a:cubicBezTo>
                  <a:close/>
                  <a:moveTo>
                    <a:pt x="13" y="25"/>
                  </a:moveTo>
                  <a:cubicBezTo>
                    <a:pt x="11" y="24"/>
                    <a:pt x="7" y="24"/>
                    <a:pt x="5" y="23"/>
                  </a:cubicBezTo>
                  <a:cubicBezTo>
                    <a:pt x="7" y="21"/>
                    <a:pt x="8" y="19"/>
                    <a:pt x="8" y="16"/>
                  </a:cubicBezTo>
                  <a:cubicBezTo>
                    <a:pt x="8" y="15"/>
                    <a:pt x="8" y="13"/>
                    <a:pt x="8" y="12"/>
                  </a:cubicBezTo>
                  <a:cubicBezTo>
                    <a:pt x="8" y="6"/>
                    <a:pt x="13" y="0"/>
                    <a:pt x="19" y="0"/>
                  </a:cubicBezTo>
                  <a:cubicBezTo>
                    <a:pt x="19" y="0"/>
                    <a:pt x="19" y="0"/>
                    <a:pt x="20" y="0"/>
                  </a:cubicBezTo>
                  <a:cubicBezTo>
                    <a:pt x="26" y="0"/>
                    <a:pt x="30" y="6"/>
                    <a:pt x="30" y="12"/>
                  </a:cubicBezTo>
                  <a:cubicBezTo>
                    <a:pt x="30" y="13"/>
                    <a:pt x="30" y="15"/>
                    <a:pt x="30" y="16"/>
                  </a:cubicBezTo>
                  <a:cubicBezTo>
                    <a:pt x="30" y="19"/>
                    <a:pt x="31" y="21"/>
                    <a:pt x="33" y="23"/>
                  </a:cubicBezTo>
                  <a:cubicBezTo>
                    <a:pt x="31" y="24"/>
                    <a:pt x="27" y="24"/>
                    <a:pt x="25" y="25"/>
                  </a:cubicBezTo>
                  <a:cubicBezTo>
                    <a:pt x="23" y="27"/>
                    <a:pt x="21" y="28"/>
                    <a:pt x="19" y="28"/>
                  </a:cubicBezTo>
                  <a:cubicBezTo>
                    <a:pt x="17" y="28"/>
                    <a:pt x="15" y="27"/>
                    <a:pt x="13" y="25"/>
                  </a:cubicBezTo>
                  <a:cubicBezTo>
                    <a:pt x="13" y="25"/>
                    <a:pt x="13" y="25"/>
                    <a:pt x="1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kern="0" dirty="0">
                <a:solidFill>
                  <a:sysClr val="windowText" lastClr="000000"/>
                </a:solidFill>
              </a:endParaRPr>
            </a:p>
          </p:txBody>
        </p:sp>
        <p:sp>
          <p:nvSpPr>
            <p:cNvPr id="33" name="Freeform 20"/>
            <p:cNvSpPr>
              <a:spLocks/>
            </p:cNvSpPr>
            <p:nvPr/>
          </p:nvSpPr>
          <p:spPr bwMode="auto">
            <a:xfrm>
              <a:off x="2801938" y="1374775"/>
              <a:ext cx="107950" cy="55563"/>
            </a:xfrm>
            <a:custGeom>
              <a:avLst/>
              <a:gdLst>
                <a:gd name="T0" fmla="*/ 31 w 34"/>
                <a:gd name="T1" fmla="*/ 6 h 17"/>
                <a:gd name="T2" fmla="*/ 34 w 34"/>
                <a:gd name="T3" fmla="*/ 8 h 17"/>
                <a:gd name="T4" fmla="*/ 31 w 34"/>
                <a:gd name="T5" fmla="*/ 11 h 17"/>
                <a:gd name="T6" fmla="*/ 12 w 34"/>
                <a:gd name="T7" fmla="*/ 11 h 17"/>
                <a:gd name="T8" fmla="*/ 12 w 34"/>
                <a:gd name="T9" fmla="*/ 17 h 17"/>
                <a:gd name="T10" fmla="*/ 0 w 34"/>
                <a:gd name="T11" fmla="*/ 8 h 17"/>
                <a:gd name="T12" fmla="*/ 12 w 34"/>
                <a:gd name="T13" fmla="*/ 0 h 17"/>
                <a:gd name="T14" fmla="*/ 12 w 34"/>
                <a:gd name="T15" fmla="*/ 6 h 17"/>
                <a:gd name="T16" fmla="*/ 31 w 34"/>
                <a:gd name="T17" fmla="*/ 6 h 17"/>
                <a:gd name="T18" fmla="*/ 31 w 34"/>
                <a:gd name="T19"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7">
                  <a:moveTo>
                    <a:pt x="31" y="6"/>
                  </a:moveTo>
                  <a:cubicBezTo>
                    <a:pt x="33" y="6"/>
                    <a:pt x="34" y="7"/>
                    <a:pt x="34" y="8"/>
                  </a:cubicBezTo>
                  <a:cubicBezTo>
                    <a:pt x="34" y="9"/>
                    <a:pt x="33" y="11"/>
                    <a:pt x="31" y="11"/>
                  </a:cubicBezTo>
                  <a:cubicBezTo>
                    <a:pt x="12" y="11"/>
                    <a:pt x="12" y="11"/>
                    <a:pt x="12" y="11"/>
                  </a:cubicBezTo>
                  <a:cubicBezTo>
                    <a:pt x="12" y="17"/>
                    <a:pt x="12" y="17"/>
                    <a:pt x="12" y="17"/>
                  </a:cubicBezTo>
                  <a:cubicBezTo>
                    <a:pt x="0" y="8"/>
                    <a:pt x="0" y="8"/>
                    <a:pt x="0" y="8"/>
                  </a:cubicBezTo>
                  <a:cubicBezTo>
                    <a:pt x="12" y="0"/>
                    <a:pt x="12" y="0"/>
                    <a:pt x="12" y="0"/>
                  </a:cubicBezTo>
                  <a:cubicBezTo>
                    <a:pt x="12" y="6"/>
                    <a:pt x="12" y="6"/>
                    <a:pt x="12" y="6"/>
                  </a:cubicBezTo>
                  <a:cubicBezTo>
                    <a:pt x="31" y="6"/>
                    <a:pt x="31" y="6"/>
                    <a:pt x="31" y="6"/>
                  </a:cubicBezTo>
                  <a:cubicBezTo>
                    <a:pt x="31" y="6"/>
                    <a:pt x="31" y="6"/>
                    <a:pt x="3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kern="0" dirty="0">
                <a:solidFill>
                  <a:sysClr val="windowText" lastClr="000000"/>
                </a:solidFill>
              </a:endParaRPr>
            </a:p>
          </p:txBody>
        </p:sp>
        <p:sp>
          <p:nvSpPr>
            <p:cNvPr id="34" name="Freeform 21"/>
            <p:cNvSpPr>
              <a:spLocks/>
            </p:cNvSpPr>
            <p:nvPr/>
          </p:nvSpPr>
          <p:spPr bwMode="auto">
            <a:xfrm>
              <a:off x="2724151" y="1158875"/>
              <a:ext cx="77788" cy="98425"/>
            </a:xfrm>
            <a:custGeom>
              <a:avLst/>
              <a:gdLst>
                <a:gd name="T0" fmla="*/ 4 w 25"/>
                <a:gd name="T1" fmla="*/ 29 h 31"/>
                <a:gd name="T2" fmla="*/ 2 w 25"/>
                <a:gd name="T3" fmla="*/ 31 h 31"/>
                <a:gd name="T4" fmla="*/ 0 w 25"/>
                <a:gd name="T5" fmla="*/ 29 h 31"/>
                <a:gd name="T6" fmla="*/ 0 w 25"/>
                <a:gd name="T7" fmla="*/ 15 h 31"/>
                <a:gd name="T8" fmla="*/ 0 w 25"/>
                <a:gd name="T9" fmla="*/ 15 h 31"/>
                <a:gd name="T10" fmla="*/ 0 w 25"/>
                <a:gd name="T11" fmla="*/ 15 h 31"/>
                <a:gd name="T12" fmla="*/ 2 w 25"/>
                <a:gd name="T13" fmla="*/ 9 h 31"/>
                <a:gd name="T14" fmla="*/ 8 w 25"/>
                <a:gd name="T15" fmla="*/ 7 h 31"/>
                <a:gd name="T16" fmla="*/ 8 w 25"/>
                <a:gd name="T17" fmla="*/ 7 h 31"/>
                <a:gd name="T18" fmla="*/ 8 w 25"/>
                <a:gd name="T19" fmla="*/ 7 h 31"/>
                <a:gd name="T20" fmla="*/ 14 w 25"/>
                <a:gd name="T21" fmla="*/ 7 h 31"/>
                <a:gd name="T22" fmla="*/ 14 w 25"/>
                <a:gd name="T23" fmla="*/ 0 h 31"/>
                <a:gd name="T24" fmla="*/ 25 w 25"/>
                <a:gd name="T25" fmla="*/ 9 h 31"/>
                <a:gd name="T26" fmla="*/ 14 w 25"/>
                <a:gd name="T27" fmla="*/ 18 h 31"/>
                <a:gd name="T28" fmla="*/ 14 w 25"/>
                <a:gd name="T29" fmla="*/ 11 h 31"/>
                <a:gd name="T30" fmla="*/ 8 w 25"/>
                <a:gd name="T31" fmla="*/ 11 h 31"/>
                <a:gd name="T32" fmla="*/ 8 w 25"/>
                <a:gd name="T33" fmla="*/ 11 h 31"/>
                <a:gd name="T34" fmla="*/ 8 w 25"/>
                <a:gd name="T35" fmla="*/ 11 h 31"/>
                <a:gd name="T36" fmla="*/ 5 w 25"/>
                <a:gd name="T37" fmla="*/ 12 h 31"/>
                <a:gd name="T38" fmla="*/ 4 w 25"/>
                <a:gd name="T39" fmla="*/ 15 h 31"/>
                <a:gd name="T40" fmla="*/ 4 w 25"/>
                <a:gd name="T41" fmla="*/ 15 h 31"/>
                <a:gd name="T42" fmla="*/ 4 w 25"/>
                <a:gd name="T43" fmla="*/ 15 h 31"/>
                <a:gd name="T44" fmla="*/ 4 w 25"/>
                <a:gd name="T45" fmla="*/ 29 h 31"/>
                <a:gd name="T46" fmla="*/ 4 w 25"/>
                <a:gd name="T4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 h="31">
                  <a:moveTo>
                    <a:pt x="4" y="29"/>
                  </a:moveTo>
                  <a:cubicBezTo>
                    <a:pt x="4" y="30"/>
                    <a:pt x="3" y="31"/>
                    <a:pt x="2" y="31"/>
                  </a:cubicBezTo>
                  <a:cubicBezTo>
                    <a:pt x="1" y="31"/>
                    <a:pt x="0" y="30"/>
                    <a:pt x="0" y="29"/>
                  </a:cubicBezTo>
                  <a:cubicBezTo>
                    <a:pt x="0" y="15"/>
                    <a:pt x="0" y="15"/>
                    <a:pt x="0" y="15"/>
                  </a:cubicBezTo>
                  <a:cubicBezTo>
                    <a:pt x="0" y="15"/>
                    <a:pt x="0" y="15"/>
                    <a:pt x="0" y="15"/>
                  </a:cubicBezTo>
                  <a:cubicBezTo>
                    <a:pt x="0" y="15"/>
                    <a:pt x="0" y="15"/>
                    <a:pt x="0" y="15"/>
                  </a:cubicBezTo>
                  <a:cubicBezTo>
                    <a:pt x="0" y="13"/>
                    <a:pt x="1" y="11"/>
                    <a:pt x="2" y="9"/>
                  </a:cubicBezTo>
                  <a:cubicBezTo>
                    <a:pt x="4" y="8"/>
                    <a:pt x="6" y="7"/>
                    <a:pt x="8" y="7"/>
                  </a:cubicBezTo>
                  <a:cubicBezTo>
                    <a:pt x="8" y="7"/>
                    <a:pt x="8" y="7"/>
                    <a:pt x="8" y="7"/>
                  </a:cubicBezTo>
                  <a:cubicBezTo>
                    <a:pt x="8" y="7"/>
                    <a:pt x="8" y="7"/>
                    <a:pt x="8" y="7"/>
                  </a:cubicBezTo>
                  <a:cubicBezTo>
                    <a:pt x="14" y="7"/>
                    <a:pt x="14" y="7"/>
                    <a:pt x="14" y="7"/>
                  </a:cubicBezTo>
                  <a:cubicBezTo>
                    <a:pt x="14" y="0"/>
                    <a:pt x="14" y="0"/>
                    <a:pt x="14" y="0"/>
                  </a:cubicBezTo>
                  <a:cubicBezTo>
                    <a:pt x="25" y="9"/>
                    <a:pt x="25" y="9"/>
                    <a:pt x="25" y="9"/>
                  </a:cubicBezTo>
                  <a:cubicBezTo>
                    <a:pt x="14" y="18"/>
                    <a:pt x="14" y="18"/>
                    <a:pt x="14" y="18"/>
                  </a:cubicBezTo>
                  <a:cubicBezTo>
                    <a:pt x="14" y="11"/>
                    <a:pt x="14" y="11"/>
                    <a:pt x="14" y="11"/>
                  </a:cubicBezTo>
                  <a:cubicBezTo>
                    <a:pt x="8" y="11"/>
                    <a:pt x="8" y="11"/>
                    <a:pt x="8" y="11"/>
                  </a:cubicBezTo>
                  <a:cubicBezTo>
                    <a:pt x="8" y="11"/>
                    <a:pt x="8" y="11"/>
                    <a:pt x="8" y="11"/>
                  </a:cubicBezTo>
                  <a:cubicBezTo>
                    <a:pt x="8" y="11"/>
                    <a:pt x="8" y="11"/>
                    <a:pt x="8" y="11"/>
                  </a:cubicBezTo>
                  <a:cubicBezTo>
                    <a:pt x="7" y="11"/>
                    <a:pt x="6" y="12"/>
                    <a:pt x="5" y="12"/>
                  </a:cubicBezTo>
                  <a:cubicBezTo>
                    <a:pt x="5" y="13"/>
                    <a:pt x="4" y="14"/>
                    <a:pt x="4" y="15"/>
                  </a:cubicBezTo>
                  <a:cubicBezTo>
                    <a:pt x="4" y="15"/>
                    <a:pt x="4" y="15"/>
                    <a:pt x="4" y="15"/>
                  </a:cubicBezTo>
                  <a:cubicBezTo>
                    <a:pt x="4" y="15"/>
                    <a:pt x="4" y="15"/>
                    <a:pt x="4" y="15"/>
                  </a:cubicBezTo>
                  <a:cubicBezTo>
                    <a:pt x="4" y="29"/>
                    <a:pt x="4" y="29"/>
                    <a:pt x="4" y="29"/>
                  </a:cubicBezTo>
                  <a:cubicBezTo>
                    <a:pt x="4" y="29"/>
                    <a:pt x="4" y="29"/>
                    <a:pt x="4"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kern="0" dirty="0">
                <a:solidFill>
                  <a:sysClr val="windowText" lastClr="000000"/>
                </a:solidFill>
              </a:endParaRPr>
            </a:p>
          </p:txBody>
        </p:sp>
        <p:sp>
          <p:nvSpPr>
            <p:cNvPr id="35" name="Freeform 22"/>
            <p:cNvSpPr>
              <a:spLocks/>
            </p:cNvSpPr>
            <p:nvPr/>
          </p:nvSpPr>
          <p:spPr bwMode="auto">
            <a:xfrm>
              <a:off x="2916238" y="1177925"/>
              <a:ext cx="87313" cy="79375"/>
            </a:xfrm>
            <a:custGeom>
              <a:avLst/>
              <a:gdLst>
                <a:gd name="T0" fmla="*/ 18 w 28"/>
                <a:gd name="T1" fmla="*/ 13 h 25"/>
                <a:gd name="T2" fmla="*/ 18 w 28"/>
                <a:gd name="T3" fmla="*/ 9 h 25"/>
                <a:gd name="T4" fmla="*/ 18 w 28"/>
                <a:gd name="T5" fmla="*/ 9 h 25"/>
                <a:gd name="T6" fmla="*/ 18 w 28"/>
                <a:gd name="T7" fmla="*/ 9 h 25"/>
                <a:gd name="T8" fmla="*/ 17 w 28"/>
                <a:gd name="T9" fmla="*/ 6 h 25"/>
                <a:gd name="T10" fmla="*/ 14 w 28"/>
                <a:gd name="T11" fmla="*/ 5 h 25"/>
                <a:gd name="T12" fmla="*/ 14 w 28"/>
                <a:gd name="T13" fmla="*/ 5 h 25"/>
                <a:gd name="T14" fmla="*/ 14 w 28"/>
                <a:gd name="T15" fmla="*/ 5 h 25"/>
                <a:gd name="T16" fmla="*/ 2 w 28"/>
                <a:gd name="T17" fmla="*/ 5 h 25"/>
                <a:gd name="T18" fmla="*/ 0 w 28"/>
                <a:gd name="T19" fmla="*/ 2 h 25"/>
                <a:gd name="T20" fmla="*/ 2 w 28"/>
                <a:gd name="T21" fmla="*/ 0 h 25"/>
                <a:gd name="T22" fmla="*/ 14 w 28"/>
                <a:gd name="T23" fmla="*/ 0 h 25"/>
                <a:gd name="T24" fmla="*/ 14 w 28"/>
                <a:gd name="T25" fmla="*/ 0 h 25"/>
                <a:gd name="T26" fmla="*/ 14 w 28"/>
                <a:gd name="T27" fmla="*/ 0 h 25"/>
                <a:gd name="T28" fmla="*/ 20 w 28"/>
                <a:gd name="T29" fmla="*/ 3 h 25"/>
                <a:gd name="T30" fmla="*/ 22 w 28"/>
                <a:gd name="T31" fmla="*/ 9 h 25"/>
                <a:gd name="T32" fmla="*/ 22 w 28"/>
                <a:gd name="T33" fmla="*/ 9 h 25"/>
                <a:gd name="T34" fmla="*/ 22 w 28"/>
                <a:gd name="T35" fmla="*/ 9 h 25"/>
                <a:gd name="T36" fmla="*/ 22 w 28"/>
                <a:gd name="T37" fmla="*/ 13 h 25"/>
                <a:gd name="T38" fmla="*/ 28 w 28"/>
                <a:gd name="T39" fmla="*/ 13 h 25"/>
                <a:gd name="T40" fmla="*/ 20 w 28"/>
                <a:gd name="T41" fmla="*/ 25 h 25"/>
                <a:gd name="T42" fmla="*/ 12 w 28"/>
                <a:gd name="T43" fmla="*/ 13 h 25"/>
                <a:gd name="T44" fmla="*/ 18 w 28"/>
                <a:gd name="T45"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5">
                  <a:moveTo>
                    <a:pt x="18" y="13"/>
                  </a:moveTo>
                  <a:cubicBezTo>
                    <a:pt x="18" y="9"/>
                    <a:pt x="18" y="9"/>
                    <a:pt x="18" y="9"/>
                  </a:cubicBezTo>
                  <a:cubicBezTo>
                    <a:pt x="18" y="9"/>
                    <a:pt x="18" y="9"/>
                    <a:pt x="18" y="9"/>
                  </a:cubicBezTo>
                  <a:cubicBezTo>
                    <a:pt x="18" y="9"/>
                    <a:pt x="18" y="9"/>
                    <a:pt x="18" y="9"/>
                  </a:cubicBezTo>
                  <a:cubicBezTo>
                    <a:pt x="18" y="8"/>
                    <a:pt x="17" y="7"/>
                    <a:pt x="17" y="6"/>
                  </a:cubicBezTo>
                  <a:cubicBezTo>
                    <a:pt x="16" y="5"/>
                    <a:pt x="15" y="5"/>
                    <a:pt x="14" y="5"/>
                  </a:cubicBezTo>
                  <a:cubicBezTo>
                    <a:pt x="14" y="5"/>
                    <a:pt x="14" y="5"/>
                    <a:pt x="14" y="5"/>
                  </a:cubicBezTo>
                  <a:cubicBezTo>
                    <a:pt x="14" y="5"/>
                    <a:pt x="14" y="5"/>
                    <a:pt x="14" y="5"/>
                  </a:cubicBezTo>
                  <a:cubicBezTo>
                    <a:pt x="2" y="5"/>
                    <a:pt x="2" y="5"/>
                    <a:pt x="2" y="5"/>
                  </a:cubicBezTo>
                  <a:cubicBezTo>
                    <a:pt x="1" y="5"/>
                    <a:pt x="0" y="4"/>
                    <a:pt x="0" y="2"/>
                  </a:cubicBezTo>
                  <a:cubicBezTo>
                    <a:pt x="0" y="1"/>
                    <a:pt x="1" y="0"/>
                    <a:pt x="2" y="0"/>
                  </a:cubicBezTo>
                  <a:cubicBezTo>
                    <a:pt x="14" y="0"/>
                    <a:pt x="14" y="0"/>
                    <a:pt x="14" y="0"/>
                  </a:cubicBezTo>
                  <a:cubicBezTo>
                    <a:pt x="14" y="0"/>
                    <a:pt x="14" y="0"/>
                    <a:pt x="14" y="0"/>
                  </a:cubicBezTo>
                  <a:cubicBezTo>
                    <a:pt x="14" y="0"/>
                    <a:pt x="14" y="0"/>
                    <a:pt x="14" y="0"/>
                  </a:cubicBezTo>
                  <a:cubicBezTo>
                    <a:pt x="16" y="0"/>
                    <a:pt x="18" y="1"/>
                    <a:pt x="20" y="3"/>
                  </a:cubicBezTo>
                  <a:cubicBezTo>
                    <a:pt x="21" y="4"/>
                    <a:pt x="22" y="6"/>
                    <a:pt x="22" y="9"/>
                  </a:cubicBezTo>
                  <a:cubicBezTo>
                    <a:pt x="22" y="9"/>
                    <a:pt x="22" y="9"/>
                    <a:pt x="22" y="9"/>
                  </a:cubicBezTo>
                  <a:cubicBezTo>
                    <a:pt x="22" y="9"/>
                    <a:pt x="22" y="9"/>
                    <a:pt x="22" y="9"/>
                  </a:cubicBezTo>
                  <a:cubicBezTo>
                    <a:pt x="22" y="13"/>
                    <a:pt x="22" y="13"/>
                    <a:pt x="22" y="13"/>
                  </a:cubicBezTo>
                  <a:cubicBezTo>
                    <a:pt x="28" y="13"/>
                    <a:pt x="28" y="13"/>
                    <a:pt x="28" y="13"/>
                  </a:cubicBezTo>
                  <a:cubicBezTo>
                    <a:pt x="20" y="25"/>
                    <a:pt x="20" y="25"/>
                    <a:pt x="20" y="25"/>
                  </a:cubicBezTo>
                  <a:cubicBezTo>
                    <a:pt x="12" y="13"/>
                    <a:pt x="12" y="13"/>
                    <a:pt x="12" y="13"/>
                  </a:cubicBezTo>
                  <a:cubicBezTo>
                    <a:pt x="18" y="13"/>
                    <a:pt x="18" y="13"/>
                    <a:pt x="18"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kern="0" dirty="0">
                <a:solidFill>
                  <a:sysClr val="windowText" lastClr="000000"/>
                </a:solidFill>
              </a:endParaRPr>
            </a:p>
          </p:txBody>
        </p:sp>
      </p:grpSp>
      <p:grpSp>
        <p:nvGrpSpPr>
          <p:cNvPr id="10" name="Group 9"/>
          <p:cNvGrpSpPr>
            <a:grpSpLocks noChangeAspect="1"/>
          </p:cNvGrpSpPr>
          <p:nvPr/>
        </p:nvGrpSpPr>
        <p:grpSpPr>
          <a:xfrm>
            <a:off x="9795998" y="2335855"/>
            <a:ext cx="914400" cy="981184"/>
            <a:chOff x="6854826" y="1130300"/>
            <a:chExt cx="282575" cy="303213"/>
          </a:xfrm>
          <a:solidFill>
            <a:srgbClr val="7927A8"/>
          </a:solidFill>
        </p:grpSpPr>
        <p:sp>
          <p:nvSpPr>
            <p:cNvPr id="39" name="Freeform 23"/>
            <p:cNvSpPr>
              <a:spLocks noEditPoints="1"/>
            </p:cNvSpPr>
            <p:nvPr/>
          </p:nvSpPr>
          <p:spPr bwMode="auto">
            <a:xfrm>
              <a:off x="6854826" y="1130300"/>
              <a:ext cx="176213" cy="165100"/>
            </a:xfrm>
            <a:custGeom>
              <a:avLst/>
              <a:gdLst>
                <a:gd name="T0" fmla="*/ 13 w 56"/>
                <a:gd name="T1" fmla="*/ 41 h 52"/>
                <a:gd name="T2" fmla="*/ 13 w 56"/>
                <a:gd name="T3" fmla="*/ 34 h 52"/>
                <a:gd name="T4" fmla="*/ 13 w 56"/>
                <a:gd name="T5" fmla="*/ 29 h 52"/>
                <a:gd name="T6" fmla="*/ 7 w 56"/>
                <a:gd name="T7" fmla="*/ 35 h 52"/>
                <a:gd name="T8" fmla="*/ 13 w 56"/>
                <a:gd name="T9" fmla="*/ 41 h 52"/>
                <a:gd name="T10" fmla="*/ 13 w 56"/>
                <a:gd name="T11" fmla="*/ 41 h 52"/>
                <a:gd name="T12" fmla="*/ 19 w 56"/>
                <a:gd name="T13" fmla="*/ 17 h 52"/>
                <a:gd name="T14" fmla="*/ 21 w 56"/>
                <a:gd name="T15" fmla="*/ 27 h 52"/>
                <a:gd name="T16" fmla="*/ 21 w 56"/>
                <a:gd name="T17" fmla="*/ 21 h 52"/>
                <a:gd name="T18" fmla="*/ 22 w 56"/>
                <a:gd name="T19" fmla="*/ 20 h 52"/>
                <a:gd name="T20" fmla="*/ 23 w 56"/>
                <a:gd name="T21" fmla="*/ 21 h 52"/>
                <a:gd name="T22" fmla="*/ 23 w 56"/>
                <a:gd name="T23" fmla="*/ 27 h 52"/>
                <a:gd name="T24" fmla="*/ 25 w 56"/>
                <a:gd name="T25" fmla="*/ 17 h 52"/>
                <a:gd name="T26" fmla="*/ 32 w 56"/>
                <a:gd name="T27" fmla="*/ 19 h 52"/>
                <a:gd name="T28" fmla="*/ 34 w 56"/>
                <a:gd name="T29" fmla="*/ 22 h 52"/>
                <a:gd name="T30" fmla="*/ 41 w 56"/>
                <a:gd name="T31" fmla="*/ 29 h 52"/>
                <a:gd name="T32" fmla="*/ 51 w 56"/>
                <a:gd name="T33" fmla="*/ 22 h 52"/>
                <a:gd name="T34" fmla="*/ 53 w 56"/>
                <a:gd name="T35" fmla="*/ 21 h 52"/>
                <a:gd name="T36" fmla="*/ 54 w 56"/>
                <a:gd name="T37" fmla="*/ 19 h 52"/>
                <a:gd name="T38" fmla="*/ 54 w 56"/>
                <a:gd name="T39" fmla="*/ 18 h 52"/>
                <a:gd name="T40" fmla="*/ 55 w 56"/>
                <a:gd name="T41" fmla="*/ 19 h 52"/>
                <a:gd name="T42" fmla="*/ 54 w 56"/>
                <a:gd name="T43" fmla="*/ 22 h 52"/>
                <a:gd name="T44" fmla="*/ 54 w 56"/>
                <a:gd name="T45" fmla="*/ 27 h 52"/>
                <a:gd name="T46" fmla="*/ 42 w 56"/>
                <a:gd name="T47" fmla="*/ 36 h 52"/>
                <a:gd name="T48" fmla="*/ 38 w 56"/>
                <a:gd name="T49" fmla="*/ 36 h 52"/>
                <a:gd name="T50" fmla="*/ 32 w 56"/>
                <a:gd name="T51" fmla="*/ 30 h 52"/>
                <a:gd name="T52" fmla="*/ 32 w 56"/>
                <a:gd name="T53" fmla="*/ 34 h 52"/>
                <a:gd name="T54" fmla="*/ 31 w 56"/>
                <a:gd name="T55" fmla="*/ 52 h 52"/>
                <a:gd name="T56" fmla="*/ 13 w 56"/>
                <a:gd name="T57" fmla="*/ 52 h 52"/>
                <a:gd name="T58" fmla="*/ 13 w 56"/>
                <a:gd name="T59" fmla="*/ 48 h 52"/>
                <a:gd name="T60" fmla="*/ 1 w 56"/>
                <a:gd name="T61" fmla="*/ 38 h 52"/>
                <a:gd name="T62" fmla="*/ 1 w 56"/>
                <a:gd name="T63" fmla="*/ 33 h 52"/>
                <a:gd name="T64" fmla="*/ 12 w 56"/>
                <a:gd name="T65" fmla="*/ 20 h 52"/>
                <a:gd name="T66" fmla="*/ 14 w 56"/>
                <a:gd name="T67" fmla="*/ 19 h 52"/>
                <a:gd name="T68" fmla="*/ 19 w 56"/>
                <a:gd name="T69" fmla="*/ 17 h 52"/>
                <a:gd name="T70" fmla="*/ 19 w 56"/>
                <a:gd name="T71" fmla="*/ 17 h 52"/>
                <a:gd name="T72" fmla="*/ 22 w 56"/>
                <a:gd name="T73" fmla="*/ 0 h 52"/>
                <a:gd name="T74" fmla="*/ 28 w 56"/>
                <a:gd name="T75" fmla="*/ 6 h 52"/>
                <a:gd name="T76" fmla="*/ 22 w 56"/>
                <a:gd name="T77" fmla="*/ 15 h 52"/>
                <a:gd name="T78" fmla="*/ 17 w 56"/>
                <a:gd name="T79" fmla="*/ 6 h 52"/>
                <a:gd name="T80" fmla="*/ 22 w 56"/>
                <a:gd name="T81" fmla="*/ 0 h 52"/>
                <a:gd name="T82" fmla="*/ 22 w 56"/>
                <a:gd name="T8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 h="52">
                  <a:moveTo>
                    <a:pt x="13" y="41"/>
                  </a:moveTo>
                  <a:cubicBezTo>
                    <a:pt x="13" y="38"/>
                    <a:pt x="13" y="37"/>
                    <a:pt x="13" y="34"/>
                  </a:cubicBezTo>
                  <a:cubicBezTo>
                    <a:pt x="13" y="29"/>
                    <a:pt x="13" y="29"/>
                    <a:pt x="13" y="29"/>
                  </a:cubicBezTo>
                  <a:cubicBezTo>
                    <a:pt x="11" y="31"/>
                    <a:pt x="9" y="33"/>
                    <a:pt x="7" y="35"/>
                  </a:cubicBezTo>
                  <a:cubicBezTo>
                    <a:pt x="9" y="38"/>
                    <a:pt x="11" y="39"/>
                    <a:pt x="13" y="41"/>
                  </a:cubicBezTo>
                  <a:cubicBezTo>
                    <a:pt x="13" y="41"/>
                    <a:pt x="13" y="41"/>
                    <a:pt x="13" y="41"/>
                  </a:cubicBezTo>
                  <a:close/>
                  <a:moveTo>
                    <a:pt x="19" y="17"/>
                  </a:moveTo>
                  <a:cubicBezTo>
                    <a:pt x="19" y="20"/>
                    <a:pt x="20" y="24"/>
                    <a:pt x="21" y="27"/>
                  </a:cubicBezTo>
                  <a:cubicBezTo>
                    <a:pt x="21" y="21"/>
                    <a:pt x="21" y="21"/>
                    <a:pt x="21" y="21"/>
                  </a:cubicBezTo>
                  <a:cubicBezTo>
                    <a:pt x="22" y="20"/>
                    <a:pt x="22" y="20"/>
                    <a:pt x="22" y="20"/>
                  </a:cubicBezTo>
                  <a:cubicBezTo>
                    <a:pt x="23" y="21"/>
                    <a:pt x="23" y="21"/>
                    <a:pt x="23" y="21"/>
                  </a:cubicBezTo>
                  <a:cubicBezTo>
                    <a:pt x="23" y="27"/>
                    <a:pt x="23" y="27"/>
                    <a:pt x="23" y="27"/>
                  </a:cubicBezTo>
                  <a:cubicBezTo>
                    <a:pt x="24" y="24"/>
                    <a:pt x="25" y="20"/>
                    <a:pt x="25" y="17"/>
                  </a:cubicBezTo>
                  <a:cubicBezTo>
                    <a:pt x="27" y="18"/>
                    <a:pt x="30" y="18"/>
                    <a:pt x="32" y="19"/>
                  </a:cubicBezTo>
                  <a:cubicBezTo>
                    <a:pt x="33" y="20"/>
                    <a:pt x="33" y="21"/>
                    <a:pt x="34" y="22"/>
                  </a:cubicBezTo>
                  <a:cubicBezTo>
                    <a:pt x="36" y="25"/>
                    <a:pt x="38" y="27"/>
                    <a:pt x="41" y="29"/>
                  </a:cubicBezTo>
                  <a:cubicBezTo>
                    <a:pt x="45" y="27"/>
                    <a:pt x="47" y="25"/>
                    <a:pt x="51" y="22"/>
                  </a:cubicBezTo>
                  <a:cubicBezTo>
                    <a:pt x="52" y="21"/>
                    <a:pt x="52" y="21"/>
                    <a:pt x="53" y="21"/>
                  </a:cubicBezTo>
                  <a:cubicBezTo>
                    <a:pt x="54" y="19"/>
                    <a:pt x="54" y="19"/>
                    <a:pt x="54" y="19"/>
                  </a:cubicBezTo>
                  <a:cubicBezTo>
                    <a:pt x="54" y="19"/>
                    <a:pt x="54" y="18"/>
                    <a:pt x="54" y="18"/>
                  </a:cubicBezTo>
                  <a:cubicBezTo>
                    <a:pt x="55" y="19"/>
                    <a:pt x="55" y="19"/>
                    <a:pt x="55" y="19"/>
                  </a:cubicBezTo>
                  <a:cubicBezTo>
                    <a:pt x="54" y="22"/>
                    <a:pt x="54" y="22"/>
                    <a:pt x="54" y="22"/>
                  </a:cubicBezTo>
                  <a:cubicBezTo>
                    <a:pt x="55" y="23"/>
                    <a:pt x="56" y="25"/>
                    <a:pt x="54" y="27"/>
                  </a:cubicBezTo>
                  <a:cubicBezTo>
                    <a:pt x="49" y="30"/>
                    <a:pt x="47" y="33"/>
                    <a:pt x="42" y="36"/>
                  </a:cubicBezTo>
                  <a:cubicBezTo>
                    <a:pt x="41" y="37"/>
                    <a:pt x="39" y="37"/>
                    <a:pt x="38" y="36"/>
                  </a:cubicBezTo>
                  <a:cubicBezTo>
                    <a:pt x="36" y="34"/>
                    <a:pt x="34" y="32"/>
                    <a:pt x="32" y="30"/>
                  </a:cubicBezTo>
                  <a:cubicBezTo>
                    <a:pt x="32" y="31"/>
                    <a:pt x="32" y="33"/>
                    <a:pt x="32" y="34"/>
                  </a:cubicBezTo>
                  <a:cubicBezTo>
                    <a:pt x="32" y="40"/>
                    <a:pt x="32" y="46"/>
                    <a:pt x="31" y="52"/>
                  </a:cubicBezTo>
                  <a:cubicBezTo>
                    <a:pt x="13" y="52"/>
                    <a:pt x="13" y="52"/>
                    <a:pt x="13" y="52"/>
                  </a:cubicBezTo>
                  <a:cubicBezTo>
                    <a:pt x="13" y="48"/>
                    <a:pt x="13" y="48"/>
                    <a:pt x="13" y="48"/>
                  </a:cubicBezTo>
                  <a:cubicBezTo>
                    <a:pt x="9" y="46"/>
                    <a:pt x="4" y="41"/>
                    <a:pt x="1" y="38"/>
                  </a:cubicBezTo>
                  <a:cubicBezTo>
                    <a:pt x="0" y="37"/>
                    <a:pt x="0" y="35"/>
                    <a:pt x="1" y="33"/>
                  </a:cubicBezTo>
                  <a:cubicBezTo>
                    <a:pt x="4" y="29"/>
                    <a:pt x="8" y="24"/>
                    <a:pt x="12" y="20"/>
                  </a:cubicBezTo>
                  <a:cubicBezTo>
                    <a:pt x="13" y="19"/>
                    <a:pt x="13" y="19"/>
                    <a:pt x="14" y="19"/>
                  </a:cubicBezTo>
                  <a:cubicBezTo>
                    <a:pt x="16" y="18"/>
                    <a:pt x="17" y="18"/>
                    <a:pt x="19" y="17"/>
                  </a:cubicBezTo>
                  <a:cubicBezTo>
                    <a:pt x="19" y="17"/>
                    <a:pt x="19" y="17"/>
                    <a:pt x="19" y="17"/>
                  </a:cubicBezTo>
                  <a:close/>
                  <a:moveTo>
                    <a:pt x="22" y="0"/>
                  </a:moveTo>
                  <a:cubicBezTo>
                    <a:pt x="25" y="0"/>
                    <a:pt x="28" y="3"/>
                    <a:pt x="28" y="6"/>
                  </a:cubicBezTo>
                  <a:cubicBezTo>
                    <a:pt x="28" y="9"/>
                    <a:pt x="26" y="15"/>
                    <a:pt x="22" y="15"/>
                  </a:cubicBezTo>
                  <a:cubicBezTo>
                    <a:pt x="19" y="15"/>
                    <a:pt x="17" y="9"/>
                    <a:pt x="17" y="6"/>
                  </a:cubicBezTo>
                  <a:cubicBezTo>
                    <a:pt x="17" y="3"/>
                    <a:pt x="19" y="0"/>
                    <a:pt x="22" y="0"/>
                  </a:cubicBezTo>
                  <a:cubicBezTo>
                    <a:pt x="22" y="0"/>
                    <a:pt x="22"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kern="0" dirty="0">
                <a:solidFill>
                  <a:sysClr val="windowText" lastClr="000000"/>
                </a:solidFill>
              </a:endParaRPr>
            </a:p>
          </p:txBody>
        </p:sp>
        <p:sp>
          <p:nvSpPr>
            <p:cNvPr id="40" name="Freeform 24"/>
            <p:cNvSpPr>
              <a:spLocks noEditPoints="1"/>
            </p:cNvSpPr>
            <p:nvPr/>
          </p:nvSpPr>
          <p:spPr bwMode="auto">
            <a:xfrm>
              <a:off x="7064376" y="1314450"/>
              <a:ext cx="69850" cy="119063"/>
            </a:xfrm>
            <a:custGeom>
              <a:avLst/>
              <a:gdLst>
                <a:gd name="T0" fmla="*/ 9 w 22"/>
                <a:gd name="T1" fmla="*/ 14 h 37"/>
                <a:gd name="T2" fmla="*/ 11 w 22"/>
                <a:gd name="T3" fmla="*/ 14 h 37"/>
                <a:gd name="T4" fmla="*/ 14 w 22"/>
                <a:gd name="T5" fmla="*/ 14 h 37"/>
                <a:gd name="T6" fmla="*/ 17 w 22"/>
                <a:gd name="T7" fmla="*/ 6 h 37"/>
                <a:gd name="T8" fmla="*/ 11 w 22"/>
                <a:gd name="T9" fmla="*/ 0 h 37"/>
                <a:gd name="T10" fmla="*/ 5 w 22"/>
                <a:gd name="T11" fmla="*/ 6 h 37"/>
                <a:gd name="T12" fmla="*/ 9 w 22"/>
                <a:gd name="T13" fmla="*/ 14 h 37"/>
                <a:gd name="T14" fmla="*/ 9 w 22"/>
                <a:gd name="T15" fmla="*/ 14 h 37"/>
                <a:gd name="T16" fmla="*/ 16 w 22"/>
                <a:gd name="T17" fmla="*/ 17 h 37"/>
                <a:gd name="T18" fmla="*/ 21 w 22"/>
                <a:gd name="T19" fmla="*/ 19 h 37"/>
                <a:gd name="T20" fmla="*/ 22 w 22"/>
                <a:gd name="T21" fmla="*/ 37 h 37"/>
                <a:gd name="T22" fmla="*/ 0 w 22"/>
                <a:gd name="T23" fmla="*/ 37 h 37"/>
                <a:gd name="T24" fmla="*/ 2 w 22"/>
                <a:gd name="T25" fmla="*/ 19 h 37"/>
                <a:gd name="T26" fmla="*/ 6 w 22"/>
                <a:gd name="T27" fmla="*/ 17 h 37"/>
                <a:gd name="T28" fmla="*/ 11 w 22"/>
                <a:gd name="T29" fmla="*/ 15 h 37"/>
                <a:gd name="T30" fmla="*/ 16 w 22"/>
                <a:gd name="T31" fmla="*/ 17 h 37"/>
                <a:gd name="T32" fmla="*/ 16 w 22"/>
                <a:gd name="T33" fmla="*/ 1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7">
                  <a:moveTo>
                    <a:pt x="9" y="14"/>
                  </a:moveTo>
                  <a:cubicBezTo>
                    <a:pt x="10" y="14"/>
                    <a:pt x="11" y="14"/>
                    <a:pt x="11" y="14"/>
                  </a:cubicBezTo>
                  <a:cubicBezTo>
                    <a:pt x="12" y="14"/>
                    <a:pt x="13" y="14"/>
                    <a:pt x="14" y="14"/>
                  </a:cubicBezTo>
                  <a:cubicBezTo>
                    <a:pt x="15" y="14"/>
                    <a:pt x="17" y="11"/>
                    <a:pt x="17" y="6"/>
                  </a:cubicBezTo>
                  <a:cubicBezTo>
                    <a:pt x="17" y="3"/>
                    <a:pt x="15" y="0"/>
                    <a:pt x="11" y="0"/>
                  </a:cubicBezTo>
                  <a:cubicBezTo>
                    <a:pt x="8" y="0"/>
                    <a:pt x="5" y="3"/>
                    <a:pt x="5" y="6"/>
                  </a:cubicBezTo>
                  <a:cubicBezTo>
                    <a:pt x="5" y="11"/>
                    <a:pt x="8" y="14"/>
                    <a:pt x="9" y="14"/>
                  </a:cubicBezTo>
                  <a:cubicBezTo>
                    <a:pt x="9" y="14"/>
                    <a:pt x="9" y="14"/>
                    <a:pt x="9" y="14"/>
                  </a:cubicBezTo>
                  <a:close/>
                  <a:moveTo>
                    <a:pt x="16" y="17"/>
                  </a:moveTo>
                  <a:cubicBezTo>
                    <a:pt x="18" y="17"/>
                    <a:pt x="20" y="18"/>
                    <a:pt x="21" y="19"/>
                  </a:cubicBezTo>
                  <a:cubicBezTo>
                    <a:pt x="22" y="23"/>
                    <a:pt x="22" y="33"/>
                    <a:pt x="22" y="37"/>
                  </a:cubicBezTo>
                  <a:cubicBezTo>
                    <a:pt x="15" y="37"/>
                    <a:pt x="7" y="37"/>
                    <a:pt x="0" y="37"/>
                  </a:cubicBezTo>
                  <a:cubicBezTo>
                    <a:pt x="0" y="33"/>
                    <a:pt x="1" y="23"/>
                    <a:pt x="2" y="19"/>
                  </a:cubicBezTo>
                  <a:cubicBezTo>
                    <a:pt x="2" y="18"/>
                    <a:pt x="5" y="17"/>
                    <a:pt x="6" y="17"/>
                  </a:cubicBezTo>
                  <a:cubicBezTo>
                    <a:pt x="6" y="16"/>
                    <a:pt x="8" y="15"/>
                    <a:pt x="11" y="15"/>
                  </a:cubicBezTo>
                  <a:cubicBezTo>
                    <a:pt x="15" y="15"/>
                    <a:pt x="17" y="16"/>
                    <a:pt x="16" y="17"/>
                  </a:cubicBezTo>
                  <a:cubicBezTo>
                    <a:pt x="16" y="17"/>
                    <a:pt x="16" y="17"/>
                    <a:pt x="16"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kern="0" dirty="0">
                <a:solidFill>
                  <a:sysClr val="windowText" lastClr="000000"/>
                </a:solidFill>
              </a:endParaRPr>
            </a:p>
          </p:txBody>
        </p:sp>
        <p:sp>
          <p:nvSpPr>
            <p:cNvPr id="41" name="Freeform 25"/>
            <p:cNvSpPr>
              <a:spLocks noEditPoints="1"/>
            </p:cNvSpPr>
            <p:nvPr/>
          </p:nvSpPr>
          <p:spPr bwMode="auto">
            <a:xfrm>
              <a:off x="6858001" y="1314450"/>
              <a:ext cx="68263" cy="119063"/>
            </a:xfrm>
            <a:custGeom>
              <a:avLst/>
              <a:gdLst>
                <a:gd name="T0" fmla="*/ 9 w 22"/>
                <a:gd name="T1" fmla="*/ 14 h 37"/>
                <a:gd name="T2" fmla="*/ 11 w 22"/>
                <a:gd name="T3" fmla="*/ 14 h 37"/>
                <a:gd name="T4" fmla="*/ 14 w 22"/>
                <a:gd name="T5" fmla="*/ 14 h 37"/>
                <a:gd name="T6" fmla="*/ 17 w 22"/>
                <a:gd name="T7" fmla="*/ 6 h 37"/>
                <a:gd name="T8" fmla="*/ 11 w 22"/>
                <a:gd name="T9" fmla="*/ 0 h 37"/>
                <a:gd name="T10" fmla="*/ 5 w 22"/>
                <a:gd name="T11" fmla="*/ 6 h 37"/>
                <a:gd name="T12" fmla="*/ 9 w 22"/>
                <a:gd name="T13" fmla="*/ 14 h 37"/>
                <a:gd name="T14" fmla="*/ 9 w 22"/>
                <a:gd name="T15" fmla="*/ 14 h 37"/>
                <a:gd name="T16" fmla="*/ 16 w 22"/>
                <a:gd name="T17" fmla="*/ 17 h 37"/>
                <a:gd name="T18" fmla="*/ 20 w 22"/>
                <a:gd name="T19" fmla="*/ 19 h 37"/>
                <a:gd name="T20" fmla="*/ 22 w 22"/>
                <a:gd name="T21" fmla="*/ 37 h 37"/>
                <a:gd name="T22" fmla="*/ 0 w 22"/>
                <a:gd name="T23" fmla="*/ 37 h 37"/>
                <a:gd name="T24" fmla="*/ 2 w 22"/>
                <a:gd name="T25" fmla="*/ 19 h 37"/>
                <a:gd name="T26" fmla="*/ 6 w 22"/>
                <a:gd name="T27" fmla="*/ 17 h 37"/>
                <a:gd name="T28" fmla="*/ 11 w 22"/>
                <a:gd name="T29" fmla="*/ 15 h 37"/>
                <a:gd name="T30" fmla="*/ 16 w 22"/>
                <a:gd name="T31" fmla="*/ 17 h 37"/>
                <a:gd name="T32" fmla="*/ 16 w 22"/>
                <a:gd name="T33" fmla="*/ 1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7">
                  <a:moveTo>
                    <a:pt x="9" y="14"/>
                  </a:moveTo>
                  <a:cubicBezTo>
                    <a:pt x="10" y="14"/>
                    <a:pt x="11" y="14"/>
                    <a:pt x="11" y="14"/>
                  </a:cubicBezTo>
                  <a:cubicBezTo>
                    <a:pt x="12" y="14"/>
                    <a:pt x="13" y="14"/>
                    <a:pt x="14" y="14"/>
                  </a:cubicBezTo>
                  <a:cubicBezTo>
                    <a:pt x="15" y="14"/>
                    <a:pt x="17" y="11"/>
                    <a:pt x="17" y="6"/>
                  </a:cubicBezTo>
                  <a:cubicBezTo>
                    <a:pt x="17" y="3"/>
                    <a:pt x="14" y="0"/>
                    <a:pt x="11" y="0"/>
                  </a:cubicBezTo>
                  <a:cubicBezTo>
                    <a:pt x="8" y="0"/>
                    <a:pt x="5" y="3"/>
                    <a:pt x="5" y="6"/>
                  </a:cubicBezTo>
                  <a:cubicBezTo>
                    <a:pt x="5" y="11"/>
                    <a:pt x="8" y="14"/>
                    <a:pt x="9" y="14"/>
                  </a:cubicBezTo>
                  <a:cubicBezTo>
                    <a:pt x="9" y="14"/>
                    <a:pt x="9" y="14"/>
                    <a:pt x="9" y="14"/>
                  </a:cubicBezTo>
                  <a:close/>
                  <a:moveTo>
                    <a:pt x="16" y="17"/>
                  </a:moveTo>
                  <a:cubicBezTo>
                    <a:pt x="18" y="17"/>
                    <a:pt x="20" y="18"/>
                    <a:pt x="20" y="19"/>
                  </a:cubicBezTo>
                  <a:cubicBezTo>
                    <a:pt x="21" y="23"/>
                    <a:pt x="22" y="33"/>
                    <a:pt x="22" y="37"/>
                  </a:cubicBezTo>
                  <a:cubicBezTo>
                    <a:pt x="15" y="37"/>
                    <a:pt x="7" y="37"/>
                    <a:pt x="0" y="37"/>
                  </a:cubicBezTo>
                  <a:cubicBezTo>
                    <a:pt x="0" y="33"/>
                    <a:pt x="1" y="23"/>
                    <a:pt x="2" y="19"/>
                  </a:cubicBezTo>
                  <a:cubicBezTo>
                    <a:pt x="2" y="18"/>
                    <a:pt x="4" y="17"/>
                    <a:pt x="6" y="17"/>
                  </a:cubicBezTo>
                  <a:cubicBezTo>
                    <a:pt x="6" y="16"/>
                    <a:pt x="8" y="15"/>
                    <a:pt x="11" y="15"/>
                  </a:cubicBezTo>
                  <a:cubicBezTo>
                    <a:pt x="15" y="15"/>
                    <a:pt x="16" y="16"/>
                    <a:pt x="16" y="17"/>
                  </a:cubicBezTo>
                  <a:cubicBezTo>
                    <a:pt x="16" y="17"/>
                    <a:pt x="16" y="17"/>
                    <a:pt x="16"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kern="0" dirty="0">
                <a:solidFill>
                  <a:sysClr val="windowText" lastClr="000000"/>
                </a:solidFill>
              </a:endParaRPr>
            </a:p>
          </p:txBody>
        </p:sp>
        <p:sp>
          <p:nvSpPr>
            <p:cNvPr id="45" name="Freeform 26"/>
            <p:cNvSpPr>
              <a:spLocks noEditPoints="1"/>
            </p:cNvSpPr>
            <p:nvPr/>
          </p:nvSpPr>
          <p:spPr bwMode="auto">
            <a:xfrm>
              <a:off x="6926263" y="1314450"/>
              <a:ext cx="69850" cy="119063"/>
            </a:xfrm>
            <a:custGeom>
              <a:avLst/>
              <a:gdLst>
                <a:gd name="T0" fmla="*/ 9 w 22"/>
                <a:gd name="T1" fmla="*/ 14 h 37"/>
                <a:gd name="T2" fmla="*/ 11 w 22"/>
                <a:gd name="T3" fmla="*/ 14 h 37"/>
                <a:gd name="T4" fmla="*/ 14 w 22"/>
                <a:gd name="T5" fmla="*/ 14 h 37"/>
                <a:gd name="T6" fmla="*/ 17 w 22"/>
                <a:gd name="T7" fmla="*/ 6 h 37"/>
                <a:gd name="T8" fmla="*/ 11 w 22"/>
                <a:gd name="T9" fmla="*/ 0 h 37"/>
                <a:gd name="T10" fmla="*/ 5 w 22"/>
                <a:gd name="T11" fmla="*/ 6 h 37"/>
                <a:gd name="T12" fmla="*/ 9 w 22"/>
                <a:gd name="T13" fmla="*/ 14 h 37"/>
                <a:gd name="T14" fmla="*/ 9 w 22"/>
                <a:gd name="T15" fmla="*/ 14 h 37"/>
                <a:gd name="T16" fmla="*/ 16 w 22"/>
                <a:gd name="T17" fmla="*/ 17 h 37"/>
                <a:gd name="T18" fmla="*/ 20 w 22"/>
                <a:gd name="T19" fmla="*/ 19 h 37"/>
                <a:gd name="T20" fmla="*/ 22 w 22"/>
                <a:gd name="T21" fmla="*/ 37 h 37"/>
                <a:gd name="T22" fmla="*/ 0 w 22"/>
                <a:gd name="T23" fmla="*/ 37 h 37"/>
                <a:gd name="T24" fmla="*/ 2 w 22"/>
                <a:gd name="T25" fmla="*/ 19 h 37"/>
                <a:gd name="T26" fmla="*/ 6 w 22"/>
                <a:gd name="T27" fmla="*/ 17 h 37"/>
                <a:gd name="T28" fmla="*/ 11 w 22"/>
                <a:gd name="T29" fmla="*/ 15 h 37"/>
                <a:gd name="T30" fmla="*/ 16 w 22"/>
                <a:gd name="T31" fmla="*/ 17 h 37"/>
                <a:gd name="T32" fmla="*/ 16 w 22"/>
                <a:gd name="T33" fmla="*/ 1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7">
                  <a:moveTo>
                    <a:pt x="9" y="14"/>
                  </a:moveTo>
                  <a:cubicBezTo>
                    <a:pt x="10" y="14"/>
                    <a:pt x="11" y="14"/>
                    <a:pt x="11" y="14"/>
                  </a:cubicBezTo>
                  <a:cubicBezTo>
                    <a:pt x="12" y="14"/>
                    <a:pt x="13" y="14"/>
                    <a:pt x="14" y="14"/>
                  </a:cubicBezTo>
                  <a:cubicBezTo>
                    <a:pt x="15" y="14"/>
                    <a:pt x="17" y="11"/>
                    <a:pt x="17" y="6"/>
                  </a:cubicBezTo>
                  <a:cubicBezTo>
                    <a:pt x="17" y="3"/>
                    <a:pt x="14" y="0"/>
                    <a:pt x="11" y="0"/>
                  </a:cubicBezTo>
                  <a:cubicBezTo>
                    <a:pt x="8" y="0"/>
                    <a:pt x="5" y="3"/>
                    <a:pt x="5" y="6"/>
                  </a:cubicBezTo>
                  <a:cubicBezTo>
                    <a:pt x="5" y="11"/>
                    <a:pt x="8" y="14"/>
                    <a:pt x="9" y="14"/>
                  </a:cubicBezTo>
                  <a:cubicBezTo>
                    <a:pt x="9" y="14"/>
                    <a:pt x="9" y="14"/>
                    <a:pt x="9" y="14"/>
                  </a:cubicBezTo>
                  <a:close/>
                  <a:moveTo>
                    <a:pt x="16" y="17"/>
                  </a:moveTo>
                  <a:cubicBezTo>
                    <a:pt x="18" y="17"/>
                    <a:pt x="20" y="18"/>
                    <a:pt x="20" y="19"/>
                  </a:cubicBezTo>
                  <a:cubicBezTo>
                    <a:pt x="22" y="23"/>
                    <a:pt x="22" y="33"/>
                    <a:pt x="22" y="37"/>
                  </a:cubicBezTo>
                  <a:cubicBezTo>
                    <a:pt x="15" y="37"/>
                    <a:pt x="7" y="37"/>
                    <a:pt x="0" y="37"/>
                  </a:cubicBezTo>
                  <a:cubicBezTo>
                    <a:pt x="0" y="33"/>
                    <a:pt x="1" y="23"/>
                    <a:pt x="2" y="19"/>
                  </a:cubicBezTo>
                  <a:cubicBezTo>
                    <a:pt x="2" y="18"/>
                    <a:pt x="4" y="17"/>
                    <a:pt x="6" y="17"/>
                  </a:cubicBezTo>
                  <a:cubicBezTo>
                    <a:pt x="6" y="16"/>
                    <a:pt x="8" y="15"/>
                    <a:pt x="11" y="15"/>
                  </a:cubicBezTo>
                  <a:cubicBezTo>
                    <a:pt x="15" y="15"/>
                    <a:pt x="16" y="16"/>
                    <a:pt x="16" y="17"/>
                  </a:cubicBezTo>
                  <a:cubicBezTo>
                    <a:pt x="16" y="17"/>
                    <a:pt x="16" y="17"/>
                    <a:pt x="16"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kern="0" dirty="0">
                <a:solidFill>
                  <a:sysClr val="windowText" lastClr="000000"/>
                </a:solidFill>
              </a:endParaRPr>
            </a:p>
          </p:txBody>
        </p:sp>
        <p:sp>
          <p:nvSpPr>
            <p:cNvPr id="46" name="Freeform 27"/>
            <p:cNvSpPr>
              <a:spLocks noEditPoints="1"/>
            </p:cNvSpPr>
            <p:nvPr/>
          </p:nvSpPr>
          <p:spPr bwMode="auto">
            <a:xfrm>
              <a:off x="6996113" y="1314450"/>
              <a:ext cx="68263" cy="119063"/>
            </a:xfrm>
            <a:custGeom>
              <a:avLst/>
              <a:gdLst>
                <a:gd name="T0" fmla="*/ 9 w 22"/>
                <a:gd name="T1" fmla="*/ 14 h 37"/>
                <a:gd name="T2" fmla="*/ 11 w 22"/>
                <a:gd name="T3" fmla="*/ 14 h 37"/>
                <a:gd name="T4" fmla="*/ 14 w 22"/>
                <a:gd name="T5" fmla="*/ 14 h 37"/>
                <a:gd name="T6" fmla="*/ 17 w 22"/>
                <a:gd name="T7" fmla="*/ 6 h 37"/>
                <a:gd name="T8" fmla="*/ 11 w 22"/>
                <a:gd name="T9" fmla="*/ 0 h 37"/>
                <a:gd name="T10" fmla="*/ 5 w 22"/>
                <a:gd name="T11" fmla="*/ 6 h 37"/>
                <a:gd name="T12" fmla="*/ 9 w 22"/>
                <a:gd name="T13" fmla="*/ 14 h 37"/>
                <a:gd name="T14" fmla="*/ 9 w 22"/>
                <a:gd name="T15" fmla="*/ 14 h 37"/>
                <a:gd name="T16" fmla="*/ 16 w 22"/>
                <a:gd name="T17" fmla="*/ 17 h 37"/>
                <a:gd name="T18" fmla="*/ 21 w 22"/>
                <a:gd name="T19" fmla="*/ 19 h 37"/>
                <a:gd name="T20" fmla="*/ 22 w 22"/>
                <a:gd name="T21" fmla="*/ 37 h 37"/>
                <a:gd name="T22" fmla="*/ 0 w 22"/>
                <a:gd name="T23" fmla="*/ 37 h 37"/>
                <a:gd name="T24" fmla="*/ 2 w 22"/>
                <a:gd name="T25" fmla="*/ 19 h 37"/>
                <a:gd name="T26" fmla="*/ 6 w 22"/>
                <a:gd name="T27" fmla="*/ 17 h 37"/>
                <a:gd name="T28" fmla="*/ 11 w 22"/>
                <a:gd name="T29" fmla="*/ 15 h 37"/>
                <a:gd name="T30" fmla="*/ 16 w 22"/>
                <a:gd name="T31" fmla="*/ 17 h 37"/>
                <a:gd name="T32" fmla="*/ 16 w 22"/>
                <a:gd name="T33" fmla="*/ 1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7">
                  <a:moveTo>
                    <a:pt x="9" y="14"/>
                  </a:moveTo>
                  <a:cubicBezTo>
                    <a:pt x="10" y="14"/>
                    <a:pt x="11" y="14"/>
                    <a:pt x="11" y="14"/>
                  </a:cubicBezTo>
                  <a:cubicBezTo>
                    <a:pt x="12" y="14"/>
                    <a:pt x="13" y="14"/>
                    <a:pt x="14" y="14"/>
                  </a:cubicBezTo>
                  <a:cubicBezTo>
                    <a:pt x="15" y="14"/>
                    <a:pt x="17" y="11"/>
                    <a:pt x="17" y="6"/>
                  </a:cubicBezTo>
                  <a:cubicBezTo>
                    <a:pt x="17" y="3"/>
                    <a:pt x="14" y="0"/>
                    <a:pt x="11" y="0"/>
                  </a:cubicBezTo>
                  <a:cubicBezTo>
                    <a:pt x="8" y="0"/>
                    <a:pt x="5" y="3"/>
                    <a:pt x="5" y="6"/>
                  </a:cubicBezTo>
                  <a:cubicBezTo>
                    <a:pt x="5" y="11"/>
                    <a:pt x="8" y="14"/>
                    <a:pt x="9" y="14"/>
                  </a:cubicBezTo>
                  <a:cubicBezTo>
                    <a:pt x="9" y="14"/>
                    <a:pt x="9" y="14"/>
                    <a:pt x="9" y="14"/>
                  </a:cubicBezTo>
                  <a:close/>
                  <a:moveTo>
                    <a:pt x="16" y="17"/>
                  </a:moveTo>
                  <a:cubicBezTo>
                    <a:pt x="18" y="17"/>
                    <a:pt x="20" y="18"/>
                    <a:pt x="21" y="19"/>
                  </a:cubicBezTo>
                  <a:cubicBezTo>
                    <a:pt x="22" y="23"/>
                    <a:pt x="22" y="33"/>
                    <a:pt x="22" y="37"/>
                  </a:cubicBezTo>
                  <a:cubicBezTo>
                    <a:pt x="15" y="37"/>
                    <a:pt x="7" y="37"/>
                    <a:pt x="0" y="37"/>
                  </a:cubicBezTo>
                  <a:cubicBezTo>
                    <a:pt x="0" y="33"/>
                    <a:pt x="1" y="23"/>
                    <a:pt x="2" y="19"/>
                  </a:cubicBezTo>
                  <a:cubicBezTo>
                    <a:pt x="2" y="18"/>
                    <a:pt x="5" y="17"/>
                    <a:pt x="6" y="17"/>
                  </a:cubicBezTo>
                  <a:cubicBezTo>
                    <a:pt x="6" y="16"/>
                    <a:pt x="8" y="15"/>
                    <a:pt x="11" y="15"/>
                  </a:cubicBezTo>
                  <a:cubicBezTo>
                    <a:pt x="15" y="15"/>
                    <a:pt x="16" y="16"/>
                    <a:pt x="16" y="17"/>
                  </a:cubicBezTo>
                  <a:cubicBezTo>
                    <a:pt x="16" y="17"/>
                    <a:pt x="16" y="17"/>
                    <a:pt x="16"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kern="0" dirty="0">
                <a:solidFill>
                  <a:sysClr val="windowText" lastClr="000000"/>
                </a:solidFill>
              </a:endParaRPr>
            </a:p>
          </p:txBody>
        </p:sp>
        <p:sp>
          <p:nvSpPr>
            <p:cNvPr id="47" name="Freeform 28"/>
            <p:cNvSpPr>
              <a:spLocks/>
            </p:cNvSpPr>
            <p:nvPr/>
          </p:nvSpPr>
          <p:spPr bwMode="auto">
            <a:xfrm>
              <a:off x="6961188" y="1130300"/>
              <a:ext cx="176213" cy="139700"/>
            </a:xfrm>
            <a:custGeom>
              <a:avLst/>
              <a:gdLst>
                <a:gd name="T0" fmla="*/ 2 w 56"/>
                <a:gd name="T1" fmla="*/ 44 h 44"/>
                <a:gd name="T2" fmla="*/ 0 w 56"/>
                <a:gd name="T3" fmla="*/ 42 h 44"/>
                <a:gd name="T4" fmla="*/ 2 w 56"/>
                <a:gd name="T5" fmla="*/ 40 h 44"/>
                <a:gd name="T6" fmla="*/ 2 w 56"/>
                <a:gd name="T7" fmla="*/ 40 h 44"/>
                <a:gd name="T8" fmla="*/ 2 w 56"/>
                <a:gd name="T9" fmla="*/ 36 h 44"/>
                <a:gd name="T10" fmla="*/ 4 w 56"/>
                <a:gd name="T11" fmla="*/ 37 h 44"/>
                <a:gd name="T12" fmla="*/ 5 w 56"/>
                <a:gd name="T13" fmla="*/ 38 h 44"/>
                <a:gd name="T14" fmla="*/ 5 w 56"/>
                <a:gd name="T15" fmla="*/ 40 h 44"/>
                <a:gd name="T16" fmla="*/ 51 w 56"/>
                <a:gd name="T17" fmla="*/ 40 h 44"/>
                <a:gd name="T18" fmla="*/ 51 w 56"/>
                <a:gd name="T19" fmla="*/ 3 h 44"/>
                <a:gd name="T20" fmla="*/ 5 w 56"/>
                <a:gd name="T21" fmla="*/ 3 h 44"/>
                <a:gd name="T22" fmla="*/ 5 w 56"/>
                <a:gd name="T23" fmla="*/ 26 h 44"/>
                <a:gd name="T24" fmla="*/ 2 w 56"/>
                <a:gd name="T25" fmla="*/ 23 h 44"/>
                <a:gd name="T26" fmla="*/ 2 w 56"/>
                <a:gd name="T27" fmla="*/ 3 h 44"/>
                <a:gd name="T28" fmla="*/ 2 w 56"/>
                <a:gd name="T29" fmla="*/ 3 h 44"/>
                <a:gd name="T30" fmla="*/ 0 w 56"/>
                <a:gd name="T31" fmla="*/ 2 h 44"/>
                <a:gd name="T32" fmla="*/ 2 w 56"/>
                <a:gd name="T33" fmla="*/ 0 h 44"/>
                <a:gd name="T34" fmla="*/ 54 w 56"/>
                <a:gd name="T35" fmla="*/ 0 h 44"/>
                <a:gd name="T36" fmla="*/ 56 w 56"/>
                <a:gd name="T37" fmla="*/ 2 h 44"/>
                <a:gd name="T38" fmla="*/ 54 w 56"/>
                <a:gd name="T39" fmla="*/ 3 h 44"/>
                <a:gd name="T40" fmla="*/ 53 w 56"/>
                <a:gd name="T41" fmla="*/ 3 h 44"/>
                <a:gd name="T42" fmla="*/ 53 w 56"/>
                <a:gd name="T43" fmla="*/ 40 h 44"/>
                <a:gd name="T44" fmla="*/ 54 w 56"/>
                <a:gd name="T45" fmla="*/ 40 h 44"/>
                <a:gd name="T46" fmla="*/ 56 w 56"/>
                <a:gd name="T47" fmla="*/ 42 h 44"/>
                <a:gd name="T48" fmla="*/ 54 w 56"/>
                <a:gd name="T49" fmla="*/ 44 h 44"/>
                <a:gd name="T50" fmla="*/ 2 w 56"/>
                <a:gd name="T51" fmla="*/ 44 h 44"/>
                <a:gd name="T52" fmla="*/ 2 w 56"/>
                <a:gd name="T53"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44">
                  <a:moveTo>
                    <a:pt x="2" y="44"/>
                  </a:moveTo>
                  <a:cubicBezTo>
                    <a:pt x="1" y="44"/>
                    <a:pt x="0" y="43"/>
                    <a:pt x="0" y="42"/>
                  </a:cubicBezTo>
                  <a:cubicBezTo>
                    <a:pt x="0" y="41"/>
                    <a:pt x="1" y="40"/>
                    <a:pt x="2" y="40"/>
                  </a:cubicBezTo>
                  <a:cubicBezTo>
                    <a:pt x="2" y="40"/>
                    <a:pt x="2" y="40"/>
                    <a:pt x="2" y="40"/>
                  </a:cubicBezTo>
                  <a:cubicBezTo>
                    <a:pt x="2" y="36"/>
                    <a:pt x="2" y="36"/>
                    <a:pt x="2" y="36"/>
                  </a:cubicBezTo>
                  <a:cubicBezTo>
                    <a:pt x="3" y="36"/>
                    <a:pt x="3" y="37"/>
                    <a:pt x="4" y="37"/>
                  </a:cubicBezTo>
                  <a:cubicBezTo>
                    <a:pt x="4" y="37"/>
                    <a:pt x="4" y="38"/>
                    <a:pt x="5" y="38"/>
                  </a:cubicBezTo>
                  <a:cubicBezTo>
                    <a:pt x="5" y="40"/>
                    <a:pt x="5" y="40"/>
                    <a:pt x="5" y="40"/>
                  </a:cubicBezTo>
                  <a:cubicBezTo>
                    <a:pt x="51" y="40"/>
                    <a:pt x="51" y="40"/>
                    <a:pt x="51" y="40"/>
                  </a:cubicBezTo>
                  <a:cubicBezTo>
                    <a:pt x="51" y="3"/>
                    <a:pt x="51" y="3"/>
                    <a:pt x="51" y="3"/>
                  </a:cubicBezTo>
                  <a:cubicBezTo>
                    <a:pt x="5" y="3"/>
                    <a:pt x="5" y="3"/>
                    <a:pt x="5" y="3"/>
                  </a:cubicBezTo>
                  <a:cubicBezTo>
                    <a:pt x="5" y="26"/>
                    <a:pt x="5" y="26"/>
                    <a:pt x="5" y="26"/>
                  </a:cubicBezTo>
                  <a:cubicBezTo>
                    <a:pt x="4" y="25"/>
                    <a:pt x="3" y="24"/>
                    <a:pt x="2" y="23"/>
                  </a:cubicBezTo>
                  <a:cubicBezTo>
                    <a:pt x="2" y="3"/>
                    <a:pt x="2" y="3"/>
                    <a:pt x="2" y="3"/>
                  </a:cubicBezTo>
                  <a:cubicBezTo>
                    <a:pt x="2" y="3"/>
                    <a:pt x="2" y="3"/>
                    <a:pt x="2" y="3"/>
                  </a:cubicBezTo>
                  <a:cubicBezTo>
                    <a:pt x="1" y="3"/>
                    <a:pt x="0" y="3"/>
                    <a:pt x="0" y="2"/>
                  </a:cubicBezTo>
                  <a:cubicBezTo>
                    <a:pt x="0" y="0"/>
                    <a:pt x="1" y="0"/>
                    <a:pt x="2" y="0"/>
                  </a:cubicBezTo>
                  <a:cubicBezTo>
                    <a:pt x="27" y="0"/>
                    <a:pt x="29" y="0"/>
                    <a:pt x="54" y="0"/>
                  </a:cubicBezTo>
                  <a:cubicBezTo>
                    <a:pt x="55" y="0"/>
                    <a:pt x="56" y="0"/>
                    <a:pt x="56" y="2"/>
                  </a:cubicBezTo>
                  <a:cubicBezTo>
                    <a:pt x="56" y="3"/>
                    <a:pt x="55" y="3"/>
                    <a:pt x="54" y="3"/>
                  </a:cubicBezTo>
                  <a:cubicBezTo>
                    <a:pt x="53" y="3"/>
                    <a:pt x="53" y="3"/>
                    <a:pt x="53" y="3"/>
                  </a:cubicBezTo>
                  <a:cubicBezTo>
                    <a:pt x="53" y="40"/>
                    <a:pt x="53" y="40"/>
                    <a:pt x="53" y="40"/>
                  </a:cubicBezTo>
                  <a:cubicBezTo>
                    <a:pt x="54" y="40"/>
                    <a:pt x="54" y="40"/>
                    <a:pt x="54" y="40"/>
                  </a:cubicBezTo>
                  <a:cubicBezTo>
                    <a:pt x="55" y="40"/>
                    <a:pt x="56" y="41"/>
                    <a:pt x="56" y="42"/>
                  </a:cubicBezTo>
                  <a:cubicBezTo>
                    <a:pt x="56" y="43"/>
                    <a:pt x="55" y="44"/>
                    <a:pt x="54" y="44"/>
                  </a:cubicBezTo>
                  <a:cubicBezTo>
                    <a:pt x="4" y="44"/>
                    <a:pt x="30" y="44"/>
                    <a:pt x="2" y="44"/>
                  </a:cubicBezTo>
                  <a:cubicBezTo>
                    <a:pt x="2" y="44"/>
                    <a:pt x="2" y="44"/>
                    <a:pt x="2"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kern="0" dirty="0">
                <a:solidFill>
                  <a:sysClr val="windowText" lastClr="000000"/>
                </a:solidFill>
              </a:endParaRPr>
            </a:p>
          </p:txBody>
        </p:sp>
        <p:sp>
          <p:nvSpPr>
            <p:cNvPr id="51" name="Freeform 29"/>
            <p:cNvSpPr>
              <a:spLocks noEditPoints="1"/>
            </p:cNvSpPr>
            <p:nvPr/>
          </p:nvSpPr>
          <p:spPr bwMode="auto">
            <a:xfrm>
              <a:off x="7015163" y="1165225"/>
              <a:ext cx="96838" cy="82550"/>
            </a:xfrm>
            <a:custGeom>
              <a:avLst/>
              <a:gdLst>
                <a:gd name="T0" fmla="*/ 22 w 31"/>
                <a:gd name="T1" fmla="*/ 15 h 26"/>
                <a:gd name="T2" fmla="*/ 22 w 31"/>
                <a:gd name="T3" fmla="*/ 14 h 26"/>
                <a:gd name="T4" fmla="*/ 21 w 31"/>
                <a:gd name="T5" fmla="*/ 14 h 26"/>
                <a:gd name="T6" fmla="*/ 20 w 31"/>
                <a:gd name="T7" fmla="*/ 14 h 26"/>
                <a:gd name="T8" fmla="*/ 20 w 31"/>
                <a:gd name="T9" fmla="*/ 14 h 26"/>
                <a:gd name="T10" fmla="*/ 21 w 31"/>
                <a:gd name="T11" fmla="*/ 15 h 26"/>
                <a:gd name="T12" fmla="*/ 28 w 31"/>
                <a:gd name="T13" fmla="*/ 5 h 26"/>
                <a:gd name="T14" fmla="*/ 31 w 31"/>
                <a:gd name="T15" fmla="*/ 3 h 26"/>
                <a:gd name="T16" fmla="*/ 31 w 31"/>
                <a:gd name="T17" fmla="*/ 3 h 26"/>
                <a:gd name="T18" fmla="*/ 31 w 31"/>
                <a:gd name="T19" fmla="*/ 3 h 26"/>
                <a:gd name="T20" fmla="*/ 31 w 31"/>
                <a:gd name="T21" fmla="*/ 3 h 26"/>
                <a:gd name="T22" fmla="*/ 31 w 31"/>
                <a:gd name="T23" fmla="*/ 3 h 26"/>
                <a:gd name="T24" fmla="*/ 31 w 31"/>
                <a:gd name="T25" fmla="*/ 3 h 26"/>
                <a:gd name="T26" fmla="*/ 31 w 31"/>
                <a:gd name="T27" fmla="*/ 3 h 26"/>
                <a:gd name="T28" fmla="*/ 31 w 31"/>
                <a:gd name="T29" fmla="*/ 3 h 26"/>
                <a:gd name="T30" fmla="*/ 31 w 31"/>
                <a:gd name="T31" fmla="*/ 3 h 26"/>
                <a:gd name="T32" fmla="*/ 31 w 31"/>
                <a:gd name="T33" fmla="*/ 3 h 26"/>
                <a:gd name="T34" fmla="*/ 31 w 31"/>
                <a:gd name="T35" fmla="*/ 3 h 26"/>
                <a:gd name="T36" fmla="*/ 31 w 31"/>
                <a:gd name="T37" fmla="*/ 3 h 26"/>
                <a:gd name="T38" fmla="*/ 31 w 31"/>
                <a:gd name="T39" fmla="*/ 3 h 26"/>
                <a:gd name="T40" fmla="*/ 31 w 31"/>
                <a:gd name="T41" fmla="*/ 3 h 26"/>
                <a:gd name="T42" fmla="*/ 31 w 31"/>
                <a:gd name="T43" fmla="*/ 3 h 26"/>
                <a:gd name="T44" fmla="*/ 28 w 31"/>
                <a:gd name="T45" fmla="*/ 0 h 26"/>
                <a:gd name="T46" fmla="*/ 26 w 31"/>
                <a:gd name="T47" fmla="*/ 4 h 26"/>
                <a:gd name="T48" fmla="*/ 21 w 31"/>
                <a:gd name="T49" fmla="*/ 12 h 26"/>
                <a:gd name="T50" fmla="*/ 19 w 31"/>
                <a:gd name="T51" fmla="*/ 12 h 26"/>
                <a:gd name="T52" fmla="*/ 19 w 31"/>
                <a:gd name="T53" fmla="*/ 13 h 26"/>
                <a:gd name="T54" fmla="*/ 14 w 31"/>
                <a:gd name="T55" fmla="*/ 10 h 26"/>
                <a:gd name="T56" fmla="*/ 12 w 31"/>
                <a:gd name="T57" fmla="*/ 9 h 26"/>
                <a:gd name="T58" fmla="*/ 10 w 31"/>
                <a:gd name="T59" fmla="*/ 10 h 26"/>
                <a:gd name="T60" fmla="*/ 10 w 31"/>
                <a:gd name="T61" fmla="*/ 13 h 26"/>
                <a:gd name="T62" fmla="*/ 3 w 31"/>
                <a:gd name="T63" fmla="*/ 21 h 26"/>
                <a:gd name="T64" fmla="*/ 1 w 31"/>
                <a:gd name="T65" fmla="*/ 22 h 26"/>
                <a:gd name="T66" fmla="*/ 0 w 31"/>
                <a:gd name="T67" fmla="*/ 24 h 26"/>
                <a:gd name="T68" fmla="*/ 1 w 31"/>
                <a:gd name="T69" fmla="*/ 26 h 26"/>
                <a:gd name="T70" fmla="*/ 5 w 31"/>
                <a:gd name="T71" fmla="*/ 26 h 26"/>
                <a:gd name="T72" fmla="*/ 5 w 31"/>
                <a:gd name="T73" fmla="*/ 24 h 26"/>
                <a:gd name="T74" fmla="*/ 11 w 31"/>
                <a:gd name="T75" fmla="*/ 14 h 26"/>
                <a:gd name="T76" fmla="*/ 14 w 31"/>
                <a:gd name="T77" fmla="*/ 14 h 26"/>
                <a:gd name="T78" fmla="*/ 14 w 31"/>
                <a:gd name="T79" fmla="*/ 14 h 26"/>
                <a:gd name="T80" fmla="*/ 18 w 31"/>
                <a:gd name="T81" fmla="*/ 14 h 26"/>
                <a:gd name="T82" fmla="*/ 21 w 31"/>
                <a:gd name="T83" fmla="*/ 17 h 26"/>
                <a:gd name="T84" fmla="*/ 23 w 31"/>
                <a:gd name="T85" fmla="*/ 16 h 26"/>
                <a:gd name="T86" fmla="*/ 23 w 31"/>
                <a:gd name="T87" fmla="*/ 13 h 26"/>
                <a:gd name="T88" fmla="*/ 28 w 31"/>
                <a:gd name="T89" fmla="*/ 5 h 26"/>
                <a:gd name="T90" fmla="*/ 12 w 31"/>
                <a:gd name="T91" fmla="*/ 13 h 26"/>
                <a:gd name="T92" fmla="*/ 13 w 31"/>
                <a:gd name="T93" fmla="*/ 13 h 26"/>
                <a:gd name="T94" fmla="*/ 13 w 31"/>
                <a:gd name="T95" fmla="*/ 11 h 26"/>
                <a:gd name="T96" fmla="*/ 12 w 31"/>
                <a:gd name="T97" fmla="*/ 11 h 26"/>
                <a:gd name="T98" fmla="*/ 12 w 31"/>
                <a:gd name="T99" fmla="*/ 11 h 26"/>
                <a:gd name="T100" fmla="*/ 12 w 31"/>
                <a:gd name="T101" fmla="*/ 13 h 26"/>
                <a:gd name="T102" fmla="*/ 12 w 31"/>
                <a:gd name="T103" fmla="*/ 13 h 26"/>
                <a:gd name="T104" fmla="*/ 3 w 31"/>
                <a:gd name="T105" fmla="*/ 25 h 26"/>
                <a:gd name="T106" fmla="*/ 4 w 31"/>
                <a:gd name="T107" fmla="*/ 24 h 26"/>
                <a:gd name="T108" fmla="*/ 4 w 31"/>
                <a:gd name="T109" fmla="*/ 23 h 26"/>
                <a:gd name="T110" fmla="*/ 2 w 31"/>
                <a:gd name="T111" fmla="*/ 23 h 26"/>
                <a:gd name="T112" fmla="*/ 2 w 31"/>
                <a:gd name="T113" fmla="*/ 24 h 26"/>
                <a:gd name="T114" fmla="*/ 2 w 31"/>
                <a:gd name="T115" fmla="*/ 24 h 26"/>
                <a:gd name="T116" fmla="*/ 3 w 31"/>
                <a:gd name="T11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 h="26">
                  <a:moveTo>
                    <a:pt x="21" y="15"/>
                  </a:moveTo>
                  <a:cubicBezTo>
                    <a:pt x="21" y="15"/>
                    <a:pt x="21" y="15"/>
                    <a:pt x="22" y="15"/>
                  </a:cubicBezTo>
                  <a:cubicBezTo>
                    <a:pt x="22" y="15"/>
                    <a:pt x="22" y="15"/>
                    <a:pt x="22" y="15"/>
                  </a:cubicBezTo>
                  <a:cubicBezTo>
                    <a:pt x="22" y="15"/>
                    <a:pt x="22" y="15"/>
                    <a:pt x="22" y="14"/>
                  </a:cubicBezTo>
                  <a:cubicBezTo>
                    <a:pt x="22" y="14"/>
                    <a:pt x="22" y="14"/>
                    <a:pt x="22" y="14"/>
                  </a:cubicBezTo>
                  <a:cubicBezTo>
                    <a:pt x="21" y="14"/>
                    <a:pt x="21" y="14"/>
                    <a:pt x="21" y="14"/>
                  </a:cubicBezTo>
                  <a:cubicBezTo>
                    <a:pt x="21" y="13"/>
                    <a:pt x="21" y="13"/>
                    <a:pt x="21" y="13"/>
                  </a:cubicBezTo>
                  <a:cubicBezTo>
                    <a:pt x="21" y="13"/>
                    <a:pt x="20" y="13"/>
                    <a:pt x="20" y="14"/>
                  </a:cubicBezTo>
                  <a:cubicBezTo>
                    <a:pt x="20" y="14"/>
                    <a:pt x="20" y="14"/>
                    <a:pt x="20" y="14"/>
                  </a:cubicBezTo>
                  <a:cubicBezTo>
                    <a:pt x="20" y="14"/>
                    <a:pt x="20" y="14"/>
                    <a:pt x="20" y="14"/>
                  </a:cubicBezTo>
                  <a:cubicBezTo>
                    <a:pt x="20" y="15"/>
                    <a:pt x="20" y="15"/>
                    <a:pt x="20" y="15"/>
                  </a:cubicBezTo>
                  <a:cubicBezTo>
                    <a:pt x="20" y="15"/>
                    <a:pt x="21" y="15"/>
                    <a:pt x="21" y="15"/>
                  </a:cubicBezTo>
                  <a:cubicBezTo>
                    <a:pt x="21" y="15"/>
                    <a:pt x="21" y="15"/>
                    <a:pt x="21" y="15"/>
                  </a:cubicBezTo>
                  <a:close/>
                  <a:moveTo>
                    <a:pt x="28" y="5"/>
                  </a:moveTo>
                  <a:cubicBezTo>
                    <a:pt x="29" y="5"/>
                    <a:pt x="30" y="5"/>
                    <a:pt x="31" y="3"/>
                  </a:cubicBezTo>
                  <a:cubicBezTo>
                    <a:pt x="31" y="3"/>
                    <a:pt x="31" y="3"/>
                    <a:pt x="31" y="3"/>
                  </a:cubicBezTo>
                  <a:cubicBezTo>
                    <a:pt x="31" y="3"/>
                    <a:pt x="31" y="3"/>
                    <a:pt x="31" y="3"/>
                  </a:cubicBezTo>
                  <a:cubicBezTo>
                    <a:pt x="31" y="3"/>
                    <a:pt x="31" y="3"/>
                    <a:pt x="31" y="3"/>
                  </a:cubicBezTo>
                  <a:cubicBezTo>
                    <a:pt x="31" y="3"/>
                    <a:pt x="31" y="3"/>
                    <a:pt x="31" y="3"/>
                  </a:cubicBezTo>
                  <a:cubicBezTo>
                    <a:pt x="31" y="3"/>
                    <a:pt x="31" y="3"/>
                    <a:pt x="31" y="3"/>
                  </a:cubicBezTo>
                  <a:cubicBezTo>
                    <a:pt x="31" y="3"/>
                    <a:pt x="31" y="3"/>
                    <a:pt x="31" y="3"/>
                  </a:cubicBezTo>
                  <a:cubicBezTo>
                    <a:pt x="31" y="3"/>
                    <a:pt x="31" y="3"/>
                    <a:pt x="31" y="3"/>
                  </a:cubicBezTo>
                  <a:cubicBezTo>
                    <a:pt x="31" y="3"/>
                    <a:pt x="31" y="3"/>
                    <a:pt x="31" y="3"/>
                  </a:cubicBezTo>
                  <a:cubicBezTo>
                    <a:pt x="31" y="3"/>
                    <a:pt x="31" y="3"/>
                    <a:pt x="31" y="3"/>
                  </a:cubicBezTo>
                  <a:cubicBezTo>
                    <a:pt x="31" y="3"/>
                    <a:pt x="31" y="3"/>
                    <a:pt x="31" y="3"/>
                  </a:cubicBezTo>
                  <a:cubicBezTo>
                    <a:pt x="31" y="3"/>
                    <a:pt x="31" y="3"/>
                    <a:pt x="31" y="3"/>
                  </a:cubicBezTo>
                  <a:cubicBezTo>
                    <a:pt x="31" y="3"/>
                    <a:pt x="31" y="3"/>
                    <a:pt x="31" y="3"/>
                  </a:cubicBezTo>
                  <a:cubicBezTo>
                    <a:pt x="31" y="3"/>
                    <a:pt x="31" y="3"/>
                    <a:pt x="31" y="3"/>
                  </a:cubicBezTo>
                  <a:cubicBezTo>
                    <a:pt x="31" y="3"/>
                    <a:pt x="31" y="3"/>
                    <a:pt x="31" y="3"/>
                  </a:cubicBezTo>
                  <a:cubicBezTo>
                    <a:pt x="31" y="3"/>
                    <a:pt x="31" y="3"/>
                    <a:pt x="31" y="3"/>
                  </a:cubicBezTo>
                  <a:cubicBezTo>
                    <a:pt x="31" y="3"/>
                    <a:pt x="31" y="3"/>
                    <a:pt x="31" y="3"/>
                  </a:cubicBezTo>
                  <a:cubicBezTo>
                    <a:pt x="31" y="3"/>
                    <a:pt x="31" y="3"/>
                    <a:pt x="31" y="3"/>
                  </a:cubicBezTo>
                  <a:cubicBezTo>
                    <a:pt x="31" y="3"/>
                    <a:pt x="31" y="3"/>
                    <a:pt x="31" y="3"/>
                  </a:cubicBezTo>
                  <a:cubicBezTo>
                    <a:pt x="31" y="3"/>
                    <a:pt x="31" y="3"/>
                    <a:pt x="31" y="3"/>
                  </a:cubicBezTo>
                  <a:cubicBezTo>
                    <a:pt x="31" y="3"/>
                    <a:pt x="31" y="3"/>
                    <a:pt x="31" y="3"/>
                  </a:cubicBezTo>
                  <a:cubicBezTo>
                    <a:pt x="31" y="3"/>
                    <a:pt x="31" y="3"/>
                    <a:pt x="31" y="3"/>
                  </a:cubicBezTo>
                  <a:cubicBezTo>
                    <a:pt x="31" y="3"/>
                    <a:pt x="31" y="3"/>
                    <a:pt x="31" y="3"/>
                  </a:cubicBezTo>
                  <a:cubicBezTo>
                    <a:pt x="31" y="3"/>
                    <a:pt x="31" y="3"/>
                    <a:pt x="31" y="3"/>
                  </a:cubicBezTo>
                  <a:cubicBezTo>
                    <a:pt x="31" y="3"/>
                    <a:pt x="31" y="3"/>
                    <a:pt x="31" y="3"/>
                  </a:cubicBezTo>
                  <a:cubicBezTo>
                    <a:pt x="31" y="3"/>
                    <a:pt x="31" y="3"/>
                    <a:pt x="31" y="3"/>
                  </a:cubicBezTo>
                  <a:cubicBezTo>
                    <a:pt x="31" y="3"/>
                    <a:pt x="31" y="3"/>
                    <a:pt x="31" y="3"/>
                  </a:cubicBezTo>
                  <a:cubicBezTo>
                    <a:pt x="31" y="3"/>
                    <a:pt x="31" y="3"/>
                    <a:pt x="31" y="3"/>
                  </a:cubicBezTo>
                  <a:cubicBezTo>
                    <a:pt x="31" y="3"/>
                    <a:pt x="31" y="3"/>
                    <a:pt x="31" y="3"/>
                  </a:cubicBezTo>
                  <a:cubicBezTo>
                    <a:pt x="31" y="3"/>
                    <a:pt x="31" y="3"/>
                    <a:pt x="31" y="3"/>
                  </a:cubicBezTo>
                  <a:cubicBezTo>
                    <a:pt x="31" y="3"/>
                    <a:pt x="31" y="3"/>
                    <a:pt x="31" y="3"/>
                  </a:cubicBezTo>
                  <a:cubicBezTo>
                    <a:pt x="31" y="1"/>
                    <a:pt x="30" y="0"/>
                    <a:pt x="28" y="0"/>
                  </a:cubicBezTo>
                  <a:cubicBezTo>
                    <a:pt x="27" y="0"/>
                    <a:pt x="26" y="1"/>
                    <a:pt x="26" y="3"/>
                  </a:cubicBezTo>
                  <a:cubicBezTo>
                    <a:pt x="26" y="3"/>
                    <a:pt x="26" y="4"/>
                    <a:pt x="26" y="4"/>
                  </a:cubicBezTo>
                  <a:cubicBezTo>
                    <a:pt x="22" y="12"/>
                    <a:pt x="22" y="12"/>
                    <a:pt x="22" y="12"/>
                  </a:cubicBezTo>
                  <a:cubicBezTo>
                    <a:pt x="21" y="12"/>
                    <a:pt x="21" y="12"/>
                    <a:pt x="21" y="12"/>
                  </a:cubicBezTo>
                  <a:cubicBezTo>
                    <a:pt x="20" y="12"/>
                    <a:pt x="20" y="12"/>
                    <a:pt x="19" y="12"/>
                  </a:cubicBezTo>
                  <a:cubicBezTo>
                    <a:pt x="19" y="12"/>
                    <a:pt x="19" y="12"/>
                    <a:pt x="19" y="12"/>
                  </a:cubicBezTo>
                  <a:cubicBezTo>
                    <a:pt x="19" y="12"/>
                    <a:pt x="19" y="12"/>
                    <a:pt x="19" y="12"/>
                  </a:cubicBezTo>
                  <a:cubicBezTo>
                    <a:pt x="19" y="12"/>
                    <a:pt x="19" y="13"/>
                    <a:pt x="19" y="13"/>
                  </a:cubicBezTo>
                  <a:cubicBezTo>
                    <a:pt x="15" y="12"/>
                    <a:pt x="15" y="12"/>
                    <a:pt x="15" y="12"/>
                  </a:cubicBezTo>
                  <a:cubicBezTo>
                    <a:pt x="15" y="11"/>
                    <a:pt x="14" y="11"/>
                    <a:pt x="14" y="10"/>
                  </a:cubicBezTo>
                  <a:cubicBezTo>
                    <a:pt x="14" y="10"/>
                    <a:pt x="14" y="10"/>
                    <a:pt x="14" y="10"/>
                  </a:cubicBezTo>
                  <a:cubicBezTo>
                    <a:pt x="14" y="10"/>
                    <a:pt x="13" y="9"/>
                    <a:pt x="12" y="9"/>
                  </a:cubicBezTo>
                  <a:cubicBezTo>
                    <a:pt x="12" y="9"/>
                    <a:pt x="11" y="10"/>
                    <a:pt x="10" y="10"/>
                  </a:cubicBezTo>
                  <a:cubicBezTo>
                    <a:pt x="10" y="10"/>
                    <a:pt x="10" y="10"/>
                    <a:pt x="10" y="10"/>
                  </a:cubicBezTo>
                  <a:cubicBezTo>
                    <a:pt x="10" y="11"/>
                    <a:pt x="10" y="11"/>
                    <a:pt x="10" y="12"/>
                  </a:cubicBezTo>
                  <a:cubicBezTo>
                    <a:pt x="10" y="12"/>
                    <a:pt x="10" y="13"/>
                    <a:pt x="10" y="13"/>
                  </a:cubicBezTo>
                  <a:cubicBezTo>
                    <a:pt x="4" y="21"/>
                    <a:pt x="4" y="21"/>
                    <a:pt x="4" y="21"/>
                  </a:cubicBezTo>
                  <a:cubicBezTo>
                    <a:pt x="4" y="21"/>
                    <a:pt x="3" y="21"/>
                    <a:pt x="3" y="21"/>
                  </a:cubicBezTo>
                  <a:cubicBezTo>
                    <a:pt x="2" y="21"/>
                    <a:pt x="2" y="21"/>
                    <a:pt x="1" y="22"/>
                  </a:cubicBezTo>
                  <a:cubicBezTo>
                    <a:pt x="1" y="22"/>
                    <a:pt x="1" y="22"/>
                    <a:pt x="1" y="22"/>
                  </a:cubicBezTo>
                  <a:cubicBezTo>
                    <a:pt x="1" y="22"/>
                    <a:pt x="1" y="22"/>
                    <a:pt x="1" y="22"/>
                  </a:cubicBezTo>
                  <a:cubicBezTo>
                    <a:pt x="1" y="22"/>
                    <a:pt x="0" y="23"/>
                    <a:pt x="0" y="24"/>
                  </a:cubicBezTo>
                  <a:cubicBezTo>
                    <a:pt x="0" y="24"/>
                    <a:pt x="1" y="25"/>
                    <a:pt x="1" y="26"/>
                  </a:cubicBezTo>
                  <a:cubicBezTo>
                    <a:pt x="1" y="26"/>
                    <a:pt x="1" y="26"/>
                    <a:pt x="1" y="26"/>
                  </a:cubicBezTo>
                  <a:cubicBezTo>
                    <a:pt x="2" y="26"/>
                    <a:pt x="2" y="26"/>
                    <a:pt x="3" y="26"/>
                  </a:cubicBezTo>
                  <a:cubicBezTo>
                    <a:pt x="4" y="26"/>
                    <a:pt x="4" y="26"/>
                    <a:pt x="5" y="26"/>
                  </a:cubicBezTo>
                  <a:cubicBezTo>
                    <a:pt x="5" y="26"/>
                    <a:pt x="5" y="26"/>
                    <a:pt x="5" y="26"/>
                  </a:cubicBezTo>
                  <a:cubicBezTo>
                    <a:pt x="5" y="25"/>
                    <a:pt x="5" y="24"/>
                    <a:pt x="5" y="24"/>
                  </a:cubicBezTo>
                  <a:cubicBezTo>
                    <a:pt x="5" y="23"/>
                    <a:pt x="5" y="23"/>
                    <a:pt x="5" y="22"/>
                  </a:cubicBezTo>
                  <a:cubicBezTo>
                    <a:pt x="11" y="14"/>
                    <a:pt x="11" y="14"/>
                    <a:pt x="11" y="14"/>
                  </a:cubicBezTo>
                  <a:cubicBezTo>
                    <a:pt x="11" y="15"/>
                    <a:pt x="12" y="15"/>
                    <a:pt x="12" y="15"/>
                  </a:cubicBezTo>
                  <a:cubicBezTo>
                    <a:pt x="13" y="15"/>
                    <a:pt x="14" y="14"/>
                    <a:pt x="14" y="14"/>
                  </a:cubicBezTo>
                  <a:cubicBezTo>
                    <a:pt x="14" y="14"/>
                    <a:pt x="14" y="14"/>
                    <a:pt x="14" y="14"/>
                  </a:cubicBezTo>
                  <a:cubicBezTo>
                    <a:pt x="14" y="14"/>
                    <a:pt x="14" y="14"/>
                    <a:pt x="14" y="14"/>
                  </a:cubicBezTo>
                  <a:cubicBezTo>
                    <a:pt x="14" y="14"/>
                    <a:pt x="14" y="14"/>
                    <a:pt x="14" y="13"/>
                  </a:cubicBezTo>
                  <a:cubicBezTo>
                    <a:pt x="18" y="14"/>
                    <a:pt x="18" y="14"/>
                    <a:pt x="18" y="14"/>
                  </a:cubicBezTo>
                  <a:cubicBezTo>
                    <a:pt x="18" y="15"/>
                    <a:pt x="19" y="16"/>
                    <a:pt x="19" y="16"/>
                  </a:cubicBezTo>
                  <a:cubicBezTo>
                    <a:pt x="20" y="17"/>
                    <a:pt x="20" y="17"/>
                    <a:pt x="21" y="17"/>
                  </a:cubicBezTo>
                  <a:cubicBezTo>
                    <a:pt x="22" y="17"/>
                    <a:pt x="22" y="17"/>
                    <a:pt x="23" y="16"/>
                  </a:cubicBezTo>
                  <a:cubicBezTo>
                    <a:pt x="23" y="16"/>
                    <a:pt x="23" y="16"/>
                    <a:pt x="23" y="16"/>
                  </a:cubicBezTo>
                  <a:cubicBezTo>
                    <a:pt x="23" y="16"/>
                    <a:pt x="23" y="15"/>
                    <a:pt x="23" y="14"/>
                  </a:cubicBezTo>
                  <a:cubicBezTo>
                    <a:pt x="23" y="14"/>
                    <a:pt x="23" y="13"/>
                    <a:pt x="23" y="13"/>
                  </a:cubicBezTo>
                  <a:cubicBezTo>
                    <a:pt x="28" y="5"/>
                    <a:pt x="28" y="5"/>
                    <a:pt x="28" y="5"/>
                  </a:cubicBezTo>
                  <a:cubicBezTo>
                    <a:pt x="28" y="5"/>
                    <a:pt x="28" y="5"/>
                    <a:pt x="28" y="5"/>
                  </a:cubicBezTo>
                  <a:cubicBezTo>
                    <a:pt x="28" y="5"/>
                    <a:pt x="28" y="5"/>
                    <a:pt x="28" y="5"/>
                  </a:cubicBezTo>
                  <a:close/>
                  <a:moveTo>
                    <a:pt x="12" y="13"/>
                  </a:moveTo>
                  <a:cubicBezTo>
                    <a:pt x="12" y="13"/>
                    <a:pt x="13" y="13"/>
                    <a:pt x="13" y="13"/>
                  </a:cubicBezTo>
                  <a:cubicBezTo>
                    <a:pt x="13" y="13"/>
                    <a:pt x="13" y="13"/>
                    <a:pt x="13" y="13"/>
                  </a:cubicBezTo>
                  <a:cubicBezTo>
                    <a:pt x="13" y="13"/>
                    <a:pt x="13" y="12"/>
                    <a:pt x="13" y="12"/>
                  </a:cubicBezTo>
                  <a:cubicBezTo>
                    <a:pt x="13" y="12"/>
                    <a:pt x="13" y="11"/>
                    <a:pt x="13" y="11"/>
                  </a:cubicBezTo>
                  <a:cubicBezTo>
                    <a:pt x="13" y="11"/>
                    <a:pt x="12" y="11"/>
                    <a:pt x="12" y="11"/>
                  </a:cubicBezTo>
                  <a:cubicBezTo>
                    <a:pt x="12" y="11"/>
                    <a:pt x="12" y="11"/>
                    <a:pt x="12" y="11"/>
                  </a:cubicBezTo>
                  <a:cubicBezTo>
                    <a:pt x="12" y="11"/>
                    <a:pt x="12" y="11"/>
                    <a:pt x="12" y="11"/>
                  </a:cubicBezTo>
                  <a:cubicBezTo>
                    <a:pt x="12" y="11"/>
                    <a:pt x="12" y="11"/>
                    <a:pt x="12" y="11"/>
                  </a:cubicBezTo>
                  <a:cubicBezTo>
                    <a:pt x="11" y="11"/>
                    <a:pt x="11" y="12"/>
                    <a:pt x="11" y="12"/>
                  </a:cubicBezTo>
                  <a:cubicBezTo>
                    <a:pt x="11" y="12"/>
                    <a:pt x="11" y="13"/>
                    <a:pt x="12" y="13"/>
                  </a:cubicBezTo>
                  <a:cubicBezTo>
                    <a:pt x="12" y="13"/>
                    <a:pt x="12" y="13"/>
                    <a:pt x="12" y="13"/>
                  </a:cubicBezTo>
                  <a:cubicBezTo>
                    <a:pt x="12" y="13"/>
                    <a:pt x="12" y="13"/>
                    <a:pt x="12" y="13"/>
                  </a:cubicBezTo>
                  <a:cubicBezTo>
                    <a:pt x="12" y="13"/>
                    <a:pt x="12" y="13"/>
                    <a:pt x="12" y="13"/>
                  </a:cubicBezTo>
                  <a:close/>
                  <a:moveTo>
                    <a:pt x="3" y="25"/>
                  </a:moveTo>
                  <a:cubicBezTo>
                    <a:pt x="3" y="25"/>
                    <a:pt x="3" y="24"/>
                    <a:pt x="4" y="24"/>
                  </a:cubicBezTo>
                  <a:cubicBezTo>
                    <a:pt x="4" y="24"/>
                    <a:pt x="4" y="24"/>
                    <a:pt x="4" y="24"/>
                  </a:cubicBezTo>
                  <a:cubicBezTo>
                    <a:pt x="4" y="24"/>
                    <a:pt x="4" y="24"/>
                    <a:pt x="4" y="24"/>
                  </a:cubicBezTo>
                  <a:cubicBezTo>
                    <a:pt x="4" y="23"/>
                    <a:pt x="4" y="23"/>
                    <a:pt x="4" y="23"/>
                  </a:cubicBezTo>
                  <a:cubicBezTo>
                    <a:pt x="3" y="23"/>
                    <a:pt x="3" y="23"/>
                    <a:pt x="3" y="23"/>
                  </a:cubicBezTo>
                  <a:cubicBezTo>
                    <a:pt x="3" y="23"/>
                    <a:pt x="2" y="23"/>
                    <a:pt x="2" y="23"/>
                  </a:cubicBezTo>
                  <a:cubicBezTo>
                    <a:pt x="2" y="23"/>
                    <a:pt x="2" y="23"/>
                    <a:pt x="2" y="23"/>
                  </a:cubicBezTo>
                  <a:cubicBezTo>
                    <a:pt x="2" y="23"/>
                    <a:pt x="2" y="23"/>
                    <a:pt x="2" y="24"/>
                  </a:cubicBezTo>
                  <a:cubicBezTo>
                    <a:pt x="2" y="24"/>
                    <a:pt x="2" y="24"/>
                    <a:pt x="2" y="24"/>
                  </a:cubicBezTo>
                  <a:cubicBezTo>
                    <a:pt x="2" y="24"/>
                    <a:pt x="2" y="24"/>
                    <a:pt x="2" y="24"/>
                  </a:cubicBezTo>
                  <a:cubicBezTo>
                    <a:pt x="2" y="24"/>
                    <a:pt x="3" y="25"/>
                    <a:pt x="3" y="25"/>
                  </a:cubicBezTo>
                  <a:cubicBezTo>
                    <a:pt x="3" y="25"/>
                    <a:pt x="3" y="25"/>
                    <a:pt x="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kern="0" dirty="0">
                <a:solidFill>
                  <a:sysClr val="windowText" lastClr="000000"/>
                </a:solidFill>
              </a:endParaRPr>
            </a:p>
          </p:txBody>
        </p:sp>
      </p:grpSp>
      <p:grpSp>
        <p:nvGrpSpPr>
          <p:cNvPr id="2" name="Group 1"/>
          <p:cNvGrpSpPr>
            <a:grpSpLocks noChangeAspect="1"/>
          </p:cNvGrpSpPr>
          <p:nvPr/>
        </p:nvGrpSpPr>
        <p:grpSpPr>
          <a:xfrm>
            <a:off x="774401" y="2325085"/>
            <a:ext cx="914400" cy="1002724"/>
            <a:chOff x="685801" y="1139825"/>
            <a:chExt cx="279400" cy="306388"/>
          </a:xfrm>
          <a:solidFill>
            <a:srgbClr val="4F8CBD"/>
          </a:solidFill>
        </p:grpSpPr>
        <p:sp>
          <p:nvSpPr>
            <p:cNvPr id="52" name="Freeform 30"/>
            <p:cNvSpPr>
              <a:spLocks noEditPoints="1"/>
            </p:cNvSpPr>
            <p:nvPr/>
          </p:nvSpPr>
          <p:spPr bwMode="auto">
            <a:xfrm>
              <a:off x="760413" y="1139825"/>
              <a:ext cx="204788" cy="152400"/>
            </a:xfrm>
            <a:custGeom>
              <a:avLst/>
              <a:gdLst>
                <a:gd name="T0" fmla="*/ 31 w 65"/>
                <a:gd name="T1" fmla="*/ 35 h 48"/>
                <a:gd name="T2" fmla="*/ 31 w 65"/>
                <a:gd name="T3" fmla="*/ 41 h 48"/>
                <a:gd name="T4" fmla="*/ 38 w 65"/>
                <a:gd name="T5" fmla="*/ 33 h 48"/>
                <a:gd name="T6" fmla="*/ 40 w 65"/>
                <a:gd name="T7" fmla="*/ 33 h 48"/>
                <a:gd name="T8" fmla="*/ 40 w 65"/>
                <a:gd name="T9" fmla="*/ 33 h 48"/>
                <a:gd name="T10" fmla="*/ 58 w 65"/>
                <a:gd name="T11" fmla="*/ 33 h 48"/>
                <a:gd name="T12" fmla="*/ 61 w 65"/>
                <a:gd name="T13" fmla="*/ 31 h 48"/>
                <a:gd name="T14" fmla="*/ 62 w 65"/>
                <a:gd name="T15" fmla="*/ 29 h 48"/>
                <a:gd name="T16" fmla="*/ 62 w 65"/>
                <a:gd name="T17" fmla="*/ 8 h 48"/>
                <a:gd name="T18" fmla="*/ 61 w 65"/>
                <a:gd name="T19" fmla="*/ 5 h 48"/>
                <a:gd name="T20" fmla="*/ 58 w 65"/>
                <a:gd name="T21" fmla="*/ 4 h 48"/>
                <a:gd name="T22" fmla="*/ 7 w 65"/>
                <a:gd name="T23" fmla="*/ 4 h 48"/>
                <a:gd name="T24" fmla="*/ 5 w 65"/>
                <a:gd name="T25" fmla="*/ 5 h 48"/>
                <a:gd name="T26" fmla="*/ 5 w 65"/>
                <a:gd name="T27" fmla="*/ 5 h 48"/>
                <a:gd name="T28" fmla="*/ 4 w 65"/>
                <a:gd name="T29" fmla="*/ 8 h 48"/>
                <a:gd name="T30" fmla="*/ 4 w 65"/>
                <a:gd name="T31" fmla="*/ 16 h 48"/>
                <a:gd name="T32" fmla="*/ 0 w 65"/>
                <a:gd name="T33" fmla="*/ 16 h 48"/>
                <a:gd name="T34" fmla="*/ 0 w 65"/>
                <a:gd name="T35" fmla="*/ 8 h 48"/>
                <a:gd name="T36" fmla="*/ 2 w 65"/>
                <a:gd name="T37" fmla="*/ 3 h 48"/>
                <a:gd name="T38" fmla="*/ 2 w 65"/>
                <a:gd name="T39" fmla="*/ 2 h 48"/>
                <a:gd name="T40" fmla="*/ 7 w 65"/>
                <a:gd name="T41" fmla="*/ 0 h 48"/>
                <a:gd name="T42" fmla="*/ 58 w 65"/>
                <a:gd name="T43" fmla="*/ 0 h 48"/>
                <a:gd name="T44" fmla="*/ 63 w 65"/>
                <a:gd name="T45" fmla="*/ 2 h 48"/>
                <a:gd name="T46" fmla="*/ 63 w 65"/>
                <a:gd name="T47" fmla="*/ 2 h 48"/>
                <a:gd name="T48" fmla="*/ 65 w 65"/>
                <a:gd name="T49" fmla="*/ 8 h 48"/>
                <a:gd name="T50" fmla="*/ 65 w 65"/>
                <a:gd name="T51" fmla="*/ 29 h 48"/>
                <a:gd name="T52" fmla="*/ 63 w 65"/>
                <a:gd name="T53" fmla="*/ 34 h 48"/>
                <a:gd name="T54" fmla="*/ 58 w 65"/>
                <a:gd name="T55" fmla="*/ 36 h 48"/>
                <a:gd name="T56" fmla="*/ 40 w 65"/>
                <a:gd name="T57" fmla="*/ 36 h 48"/>
                <a:gd name="T58" fmla="*/ 31 w 65"/>
                <a:gd name="T59" fmla="*/ 47 h 48"/>
                <a:gd name="T60" fmla="*/ 31 w 65"/>
                <a:gd name="T61" fmla="*/ 47 h 48"/>
                <a:gd name="T62" fmla="*/ 29 w 65"/>
                <a:gd name="T63" fmla="*/ 48 h 48"/>
                <a:gd name="T64" fmla="*/ 28 w 65"/>
                <a:gd name="T65" fmla="*/ 46 h 48"/>
                <a:gd name="T66" fmla="*/ 28 w 65"/>
                <a:gd name="T67" fmla="*/ 36 h 48"/>
                <a:gd name="T68" fmla="*/ 21 w 65"/>
                <a:gd name="T69" fmla="*/ 36 h 48"/>
                <a:gd name="T70" fmla="*/ 21 w 65"/>
                <a:gd name="T71" fmla="*/ 33 h 48"/>
                <a:gd name="T72" fmla="*/ 30 w 65"/>
                <a:gd name="T73" fmla="*/ 33 h 48"/>
                <a:gd name="T74" fmla="*/ 31 w 65"/>
                <a:gd name="T75" fmla="*/ 34 h 48"/>
                <a:gd name="T76" fmla="*/ 31 w 65"/>
                <a:gd name="T77" fmla="*/ 35 h 48"/>
                <a:gd name="T78" fmla="*/ 31 w 65"/>
                <a:gd name="T79" fmla="*/ 35 h 48"/>
                <a:gd name="T80" fmla="*/ 31 w 65"/>
                <a:gd name="T81" fmla="*/ 35 h 48"/>
                <a:gd name="T82" fmla="*/ 30 w 65"/>
                <a:gd name="T83" fmla="*/ 36 h 48"/>
                <a:gd name="T84" fmla="*/ 31 w 65"/>
                <a:gd name="T85" fmla="*/ 35 h 48"/>
                <a:gd name="T86" fmla="*/ 31 w 65"/>
                <a:gd name="T87" fmla="*/ 3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48">
                  <a:moveTo>
                    <a:pt x="31" y="35"/>
                  </a:moveTo>
                  <a:cubicBezTo>
                    <a:pt x="31" y="41"/>
                    <a:pt x="31" y="41"/>
                    <a:pt x="31" y="41"/>
                  </a:cubicBezTo>
                  <a:cubicBezTo>
                    <a:pt x="38" y="33"/>
                    <a:pt x="38" y="33"/>
                    <a:pt x="38" y="33"/>
                  </a:cubicBezTo>
                  <a:cubicBezTo>
                    <a:pt x="39" y="33"/>
                    <a:pt x="39" y="33"/>
                    <a:pt x="40" y="33"/>
                  </a:cubicBezTo>
                  <a:cubicBezTo>
                    <a:pt x="40" y="33"/>
                    <a:pt x="40" y="33"/>
                    <a:pt x="40" y="33"/>
                  </a:cubicBezTo>
                  <a:cubicBezTo>
                    <a:pt x="58" y="33"/>
                    <a:pt x="58" y="33"/>
                    <a:pt x="58" y="33"/>
                  </a:cubicBezTo>
                  <a:cubicBezTo>
                    <a:pt x="59" y="33"/>
                    <a:pt x="60" y="32"/>
                    <a:pt x="61" y="31"/>
                  </a:cubicBezTo>
                  <a:cubicBezTo>
                    <a:pt x="61" y="31"/>
                    <a:pt x="62" y="30"/>
                    <a:pt x="62" y="29"/>
                  </a:cubicBezTo>
                  <a:cubicBezTo>
                    <a:pt x="62" y="8"/>
                    <a:pt x="62" y="8"/>
                    <a:pt x="62" y="8"/>
                  </a:cubicBezTo>
                  <a:cubicBezTo>
                    <a:pt x="62" y="7"/>
                    <a:pt x="61" y="6"/>
                    <a:pt x="61" y="5"/>
                  </a:cubicBezTo>
                  <a:cubicBezTo>
                    <a:pt x="60" y="4"/>
                    <a:pt x="59" y="4"/>
                    <a:pt x="58" y="4"/>
                  </a:cubicBezTo>
                  <a:cubicBezTo>
                    <a:pt x="7" y="4"/>
                    <a:pt x="7" y="4"/>
                    <a:pt x="7" y="4"/>
                  </a:cubicBezTo>
                  <a:cubicBezTo>
                    <a:pt x="6" y="4"/>
                    <a:pt x="5" y="4"/>
                    <a:pt x="5" y="5"/>
                  </a:cubicBezTo>
                  <a:cubicBezTo>
                    <a:pt x="5" y="5"/>
                    <a:pt x="5" y="5"/>
                    <a:pt x="5" y="5"/>
                  </a:cubicBezTo>
                  <a:cubicBezTo>
                    <a:pt x="4" y="6"/>
                    <a:pt x="4" y="7"/>
                    <a:pt x="4" y="8"/>
                  </a:cubicBezTo>
                  <a:cubicBezTo>
                    <a:pt x="4" y="16"/>
                    <a:pt x="4" y="16"/>
                    <a:pt x="4" y="16"/>
                  </a:cubicBezTo>
                  <a:cubicBezTo>
                    <a:pt x="3" y="16"/>
                    <a:pt x="1" y="16"/>
                    <a:pt x="0" y="16"/>
                  </a:cubicBezTo>
                  <a:cubicBezTo>
                    <a:pt x="0" y="8"/>
                    <a:pt x="0" y="8"/>
                    <a:pt x="0" y="8"/>
                  </a:cubicBezTo>
                  <a:cubicBezTo>
                    <a:pt x="0" y="6"/>
                    <a:pt x="1" y="4"/>
                    <a:pt x="2" y="3"/>
                  </a:cubicBezTo>
                  <a:cubicBezTo>
                    <a:pt x="2" y="3"/>
                    <a:pt x="2" y="2"/>
                    <a:pt x="2" y="2"/>
                  </a:cubicBezTo>
                  <a:cubicBezTo>
                    <a:pt x="4" y="1"/>
                    <a:pt x="5" y="0"/>
                    <a:pt x="7" y="0"/>
                  </a:cubicBezTo>
                  <a:cubicBezTo>
                    <a:pt x="58" y="0"/>
                    <a:pt x="58" y="0"/>
                    <a:pt x="58" y="0"/>
                  </a:cubicBezTo>
                  <a:cubicBezTo>
                    <a:pt x="60" y="0"/>
                    <a:pt x="62" y="1"/>
                    <a:pt x="63" y="2"/>
                  </a:cubicBezTo>
                  <a:cubicBezTo>
                    <a:pt x="63" y="2"/>
                    <a:pt x="63" y="2"/>
                    <a:pt x="63" y="2"/>
                  </a:cubicBezTo>
                  <a:cubicBezTo>
                    <a:pt x="64" y="4"/>
                    <a:pt x="65" y="6"/>
                    <a:pt x="65" y="8"/>
                  </a:cubicBezTo>
                  <a:cubicBezTo>
                    <a:pt x="65" y="29"/>
                    <a:pt x="65" y="29"/>
                    <a:pt x="65" y="29"/>
                  </a:cubicBezTo>
                  <a:cubicBezTo>
                    <a:pt x="65" y="31"/>
                    <a:pt x="64" y="33"/>
                    <a:pt x="63" y="34"/>
                  </a:cubicBezTo>
                  <a:cubicBezTo>
                    <a:pt x="62" y="35"/>
                    <a:pt x="60" y="36"/>
                    <a:pt x="58" y="36"/>
                  </a:cubicBezTo>
                  <a:cubicBezTo>
                    <a:pt x="40" y="36"/>
                    <a:pt x="40" y="36"/>
                    <a:pt x="40" y="36"/>
                  </a:cubicBezTo>
                  <a:cubicBezTo>
                    <a:pt x="31" y="47"/>
                    <a:pt x="31" y="47"/>
                    <a:pt x="31" y="47"/>
                  </a:cubicBezTo>
                  <a:cubicBezTo>
                    <a:pt x="31" y="47"/>
                    <a:pt x="31" y="47"/>
                    <a:pt x="31" y="47"/>
                  </a:cubicBezTo>
                  <a:cubicBezTo>
                    <a:pt x="30" y="47"/>
                    <a:pt x="30" y="48"/>
                    <a:pt x="29" y="48"/>
                  </a:cubicBezTo>
                  <a:cubicBezTo>
                    <a:pt x="29" y="48"/>
                    <a:pt x="28" y="47"/>
                    <a:pt x="28" y="46"/>
                  </a:cubicBezTo>
                  <a:cubicBezTo>
                    <a:pt x="28" y="36"/>
                    <a:pt x="28" y="36"/>
                    <a:pt x="28" y="36"/>
                  </a:cubicBezTo>
                  <a:cubicBezTo>
                    <a:pt x="21" y="36"/>
                    <a:pt x="21" y="36"/>
                    <a:pt x="21" y="36"/>
                  </a:cubicBezTo>
                  <a:cubicBezTo>
                    <a:pt x="21" y="35"/>
                    <a:pt x="21" y="34"/>
                    <a:pt x="21" y="33"/>
                  </a:cubicBezTo>
                  <a:cubicBezTo>
                    <a:pt x="30" y="33"/>
                    <a:pt x="30" y="33"/>
                    <a:pt x="30" y="33"/>
                  </a:cubicBezTo>
                  <a:cubicBezTo>
                    <a:pt x="31" y="33"/>
                    <a:pt x="31" y="33"/>
                    <a:pt x="31" y="34"/>
                  </a:cubicBezTo>
                  <a:cubicBezTo>
                    <a:pt x="31" y="34"/>
                    <a:pt x="31" y="34"/>
                    <a:pt x="31" y="35"/>
                  </a:cubicBezTo>
                  <a:cubicBezTo>
                    <a:pt x="31" y="35"/>
                    <a:pt x="31" y="35"/>
                    <a:pt x="31" y="35"/>
                  </a:cubicBezTo>
                  <a:close/>
                  <a:moveTo>
                    <a:pt x="31" y="35"/>
                  </a:moveTo>
                  <a:cubicBezTo>
                    <a:pt x="31" y="35"/>
                    <a:pt x="31" y="36"/>
                    <a:pt x="30" y="36"/>
                  </a:cubicBezTo>
                  <a:cubicBezTo>
                    <a:pt x="31" y="35"/>
                    <a:pt x="31" y="35"/>
                    <a:pt x="31" y="35"/>
                  </a:cubicBezTo>
                  <a:cubicBezTo>
                    <a:pt x="31" y="35"/>
                    <a:pt x="31" y="35"/>
                    <a:pt x="31"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kern="0" dirty="0">
                <a:solidFill>
                  <a:sysClr val="windowText" lastClr="000000"/>
                </a:solidFill>
              </a:endParaRPr>
            </a:p>
          </p:txBody>
        </p:sp>
        <p:sp>
          <p:nvSpPr>
            <p:cNvPr id="53" name="Freeform 31"/>
            <p:cNvSpPr>
              <a:spLocks/>
            </p:cNvSpPr>
            <p:nvPr/>
          </p:nvSpPr>
          <p:spPr bwMode="auto">
            <a:xfrm>
              <a:off x="727076" y="1196975"/>
              <a:ext cx="96838" cy="123825"/>
            </a:xfrm>
            <a:custGeom>
              <a:avLst/>
              <a:gdLst>
                <a:gd name="T0" fmla="*/ 18 w 31"/>
                <a:gd name="T1" fmla="*/ 0 h 39"/>
                <a:gd name="T2" fmla="*/ 16 w 31"/>
                <a:gd name="T3" fmla="*/ 0 h 39"/>
                <a:gd name="T4" fmla="*/ 16 w 31"/>
                <a:gd name="T5" fmla="*/ 0 h 39"/>
                <a:gd name="T6" fmla="*/ 13 w 31"/>
                <a:gd name="T7" fmla="*/ 0 h 39"/>
                <a:gd name="T8" fmla="*/ 7 w 31"/>
                <a:gd name="T9" fmla="*/ 4 h 39"/>
                <a:gd name="T10" fmla="*/ 7 w 31"/>
                <a:gd name="T11" fmla="*/ 4 h 39"/>
                <a:gd name="T12" fmla="*/ 1 w 31"/>
                <a:gd name="T13" fmla="*/ 11 h 39"/>
                <a:gd name="T14" fmla="*/ 2 w 31"/>
                <a:gd name="T15" fmla="*/ 20 h 39"/>
                <a:gd name="T16" fmla="*/ 0 w 31"/>
                <a:gd name="T17" fmla="*/ 21 h 39"/>
                <a:gd name="T18" fmla="*/ 0 w 31"/>
                <a:gd name="T19" fmla="*/ 24 h 39"/>
                <a:gd name="T20" fmla="*/ 3 w 31"/>
                <a:gd name="T21" fmla="*/ 26 h 39"/>
                <a:gd name="T22" fmla="*/ 4 w 31"/>
                <a:gd name="T23" fmla="*/ 27 h 39"/>
                <a:gd name="T24" fmla="*/ 16 w 31"/>
                <a:gd name="T25" fmla="*/ 39 h 39"/>
                <a:gd name="T26" fmla="*/ 27 w 31"/>
                <a:gd name="T27" fmla="*/ 27 h 39"/>
                <a:gd name="T28" fmla="*/ 29 w 31"/>
                <a:gd name="T29" fmla="*/ 26 h 39"/>
                <a:gd name="T30" fmla="*/ 31 w 31"/>
                <a:gd name="T31" fmla="*/ 24 h 39"/>
                <a:gd name="T32" fmla="*/ 31 w 31"/>
                <a:gd name="T33" fmla="*/ 21 h 39"/>
                <a:gd name="T34" fmla="*/ 29 w 31"/>
                <a:gd name="T35" fmla="*/ 20 h 39"/>
                <a:gd name="T36" fmla="*/ 29 w 31"/>
                <a:gd name="T37" fmla="*/ 20 h 39"/>
                <a:gd name="T38" fmla="*/ 30 w 31"/>
                <a:gd name="T39" fmla="*/ 11 h 39"/>
                <a:gd name="T40" fmla="*/ 25 w 31"/>
                <a:gd name="T41" fmla="*/ 4 h 39"/>
                <a:gd name="T42" fmla="*/ 18 w 31"/>
                <a:gd name="T43" fmla="*/ 0 h 39"/>
                <a:gd name="T44" fmla="*/ 18 w 31"/>
                <a:gd name="T4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18" y="0"/>
                  </a:moveTo>
                  <a:cubicBezTo>
                    <a:pt x="18" y="0"/>
                    <a:pt x="17" y="0"/>
                    <a:pt x="16" y="0"/>
                  </a:cubicBezTo>
                  <a:cubicBezTo>
                    <a:pt x="16" y="0"/>
                    <a:pt x="16" y="0"/>
                    <a:pt x="16" y="0"/>
                  </a:cubicBezTo>
                  <a:cubicBezTo>
                    <a:pt x="15" y="0"/>
                    <a:pt x="14" y="0"/>
                    <a:pt x="13" y="0"/>
                  </a:cubicBezTo>
                  <a:cubicBezTo>
                    <a:pt x="11" y="1"/>
                    <a:pt x="9" y="2"/>
                    <a:pt x="7" y="4"/>
                  </a:cubicBezTo>
                  <a:cubicBezTo>
                    <a:pt x="7" y="4"/>
                    <a:pt x="7" y="4"/>
                    <a:pt x="7" y="4"/>
                  </a:cubicBezTo>
                  <a:cubicBezTo>
                    <a:pt x="4" y="6"/>
                    <a:pt x="2" y="7"/>
                    <a:pt x="1" y="11"/>
                  </a:cubicBezTo>
                  <a:cubicBezTo>
                    <a:pt x="1" y="14"/>
                    <a:pt x="1" y="17"/>
                    <a:pt x="2" y="20"/>
                  </a:cubicBezTo>
                  <a:cubicBezTo>
                    <a:pt x="1" y="20"/>
                    <a:pt x="0" y="20"/>
                    <a:pt x="0" y="21"/>
                  </a:cubicBezTo>
                  <a:cubicBezTo>
                    <a:pt x="0" y="22"/>
                    <a:pt x="0" y="23"/>
                    <a:pt x="0" y="24"/>
                  </a:cubicBezTo>
                  <a:cubicBezTo>
                    <a:pt x="1" y="25"/>
                    <a:pt x="2" y="25"/>
                    <a:pt x="3" y="26"/>
                  </a:cubicBezTo>
                  <a:cubicBezTo>
                    <a:pt x="3" y="27"/>
                    <a:pt x="3" y="27"/>
                    <a:pt x="4" y="27"/>
                  </a:cubicBezTo>
                  <a:cubicBezTo>
                    <a:pt x="6" y="33"/>
                    <a:pt x="10" y="39"/>
                    <a:pt x="16" y="39"/>
                  </a:cubicBezTo>
                  <a:cubicBezTo>
                    <a:pt x="21" y="39"/>
                    <a:pt x="25" y="33"/>
                    <a:pt x="27" y="27"/>
                  </a:cubicBezTo>
                  <a:cubicBezTo>
                    <a:pt x="28" y="27"/>
                    <a:pt x="28" y="27"/>
                    <a:pt x="29" y="26"/>
                  </a:cubicBezTo>
                  <a:cubicBezTo>
                    <a:pt x="29" y="25"/>
                    <a:pt x="30" y="25"/>
                    <a:pt x="31" y="24"/>
                  </a:cubicBezTo>
                  <a:cubicBezTo>
                    <a:pt x="31" y="23"/>
                    <a:pt x="31" y="22"/>
                    <a:pt x="31" y="21"/>
                  </a:cubicBezTo>
                  <a:cubicBezTo>
                    <a:pt x="31" y="20"/>
                    <a:pt x="30" y="20"/>
                    <a:pt x="29" y="20"/>
                  </a:cubicBezTo>
                  <a:cubicBezTo>
                    <a:pt x="29" y="20"/>
                    <a:pt x="29" y="20"/>
                    <a:pt x="29" y="20"/>
                  </a:cubicBezTo>
                  <a:cubicBezTo>
                    <a:pt x="30" y="17"/>
                    <a:pt x="30" y="14"/>
                    <a:pt x="30" y="11"/>
                  </a:cubicBezTo>
                  <a:cubicBezTo>
                    <a:pt x="29" y="7"/>
                    <a:pt x="27" y="6"/>
                    <a:pt x="25" y="4"/>
                  </a:cubicBezTo>
                  <a:cubicBezTo>
                    <a:pt x="23" y="2"/>
                    <a:pt x="21" y="1"/>
                    <a:pt x="18" y="0"/>
                  </a:cubicBezTo>
                  <a:cubicBezTo>
                    <a:pt x="18" y="0"/>
                    <a:pt x="18"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kern="0" dirty="0">
                <a:solidFill>
                  <a:sysClr val="windowText" lastClr="000000"/>
                </a:solidFill>
              </a:endParaRPr>
            </a:p>
          </p:txBody>
        </p:sp>
        <p:sp>
          <p:nvSpPr>
            <p:cNvPr id="66" name="Freeform 32"/>
            <p:cNvSpPr>
              <a:spLocks/>
            </p:cNvSpPr>
            <p:nvPr/>
          </p:nvSpPr>
          <p:spPr bwMode="auto">
            <a:xfrm>
              <a:off x="685801" y="1330325"/>
              <a:ext cx="179388" cy="115888"/>
            </a:xfrm>
            <a:custGeom>
              <a:avLst/>
              <a:gdLst>
                <a:gd name="T0" fmla="*/ 29 w 57"/>
                <a:gd name="T1" fmla="*/ 4 h 36"/>
                <a:gd name="T2" fmla="*/ 26 w 57"/>
                <a:gd name="T3" fmla="*/ 6 h 36"/>
                <a:gd name="T4" fmla="*/ 27 w 57"/>
                <a:gd name="T5" fmla="*/ 8 h 36"/>
                <a:gd name="T6" fmla="*/ 24 w 57"/>
                <a:gd name="T7" fmla="*/ 23 h 36"/>
                <a:gd name="T8" fmla="*/ 17 w 57"/>
                <a:gd name="T9" fmla="*/ 0 h 36"/>
                <a:gd name="T10" fmla="*/ 4 w 57"/>
                <a:gd name="T11" fmla="*/ 8 h 36"/>
                <a:gd name="T12" fmla="*/ 0 w 57"/>
                <a:gd name="T13" fmla="*/ 33 h 36"/>
                <a:gd name="T14" fmla="*/ 0 w 57"/>
                <a:gd name="T15" fmla="*/ 35 h 36"/>
                <a:gd name="T16" fmla="*/ 2 w 57"/>
                <a:gd name="T17" fmla="*/ 36 h 36"/>
                <a:gd name="T18" fmla="*/ 55 w 57"/>
                <a:gd name="T19" fmla="*/ 36 h 36"/>
                <a:gd name="T20" fmla="*/ 57 w 57"/>
                <a:gd name="T21" fmla="*/ 35 h 36"/>
                <a:gd name="T22" fmla="*/ 57 w 57"/>
                <a:gd name="T23" fmla="*/ 33 h 36"/>
                <a:gd name="T24" fmla="*/ 54 w 57"/>
                <a:gd name="T25" fmla="*/ 8 h 36"/>
                <a:gd name="T26" fmla="*/ 40 w 57"/>
                <a:gd name="T27" fmla="*/ 0 h 36"/>
                <a:gd name="T28" fmla="*/ 33 w 57"/>
                <a:gd name="T29" fmla="*/ 23 h 36"/>
                <a:gd name="T30" fmla="*/ 30 w 57"/>
                <a:gd name="T31" fmla="*/ 8 h 36"/>
                <a:gd name="T32" fmla="*/ 31 w 57"/>
                <a:gd name="T33" fmla="*/ 6 h 36"/>
                <a:gd name="T34" fmla="*/ 29 w 57"/>
                <a:gd name="T35"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36">
                  <a:moveTo>
                    <a:pt x="29" y="4"/>
                  </a:moveTo>
                  <a:cubicBezTo>
                    <a:pt x="26" y="6"/>
                    <a:pt x="26" y="6"/>
                    <a:pt x="26" y="6"/>
                  </a:cubicBezTo>
                  <a:cubicBezTo>
                    <a:pt x="27" y="8"/>
                    <a:pt x="27" y="8"/>
                    <a:pt x="27" y="8"/>
                  </a:cubicBezTo>
                  <a:cubicBezTo>
                    <a:pt x="24" y="23"/>
                    <a:pt x="24" y="23"/>
                    <a:pt x="24" y="23"/>
                  </a:cubicBezTo>
                  <a:cubicBezTo>
                    <a:pt x="21" y="17"/>
                    <a:pt x="19" y="7"/>
                    <a:pt x="17" y="0"/>
                  </a:cubicBezTo>
                  <a:cubicBezTo>
                    <a:pt x="12" y="2"/>
                    <a:pt x="6" y="3"/>
                    <a:pt x="4" y="8"/>
                  </a:cubicBezTo>
                  <a:cubicBezTo>
                    <a:pt x="1" y="13"/>
                    <a:pt x="0" y="24"/>
                    <a:pt x="0" y="33"/>
                  </a:cubicBezTo>
                  <a:cubicBezTo>
                    <a:pt x="0" y="34"/>
                    <a:pt x="0" y="35"/>
                    <a:pt x="0" y="35"/>
                  </a:cubicBezTo>
                  <a:cubicBezTo>
                    <a:pt x="1" y="36"/>
                    <a:pt x="1" y="36"/>
                    <a:pt x="2" y="36"/>
                  </a:cubicBezTo>
                  <a:cubicBezTo>
                    <a:pt x="55" y="36"/>
                    <a:pt x="55" y="36"/>
                    <a:pt x="55" y="36"/>
                  </a:cubicBezTo>
                  <a:cubicBezTo>
                    <a:pt x="56" y="36"/>
                    <a:pt x="56" y="36"/>
                    <a:pt x="57" y="35"/>
                  </a:cubicBezTo>
                  <a:cubicBezTo>
                    <a:pt x="57" y="35"/>
                    <a:pt x="57" y="34"/>
                    <a:pt x="57" y="33"/>
                  </a:cubicBezTo>
                  <a:cubicBezTo>
                    <a:pt x="57" y="24"/>
                    <a:pt x="56" y="13"/>
                    <a:pt x="54" y="8"/>
                  </a:cubicBezTo>
                  <a:cubicBezTo>
                    <a:pt x="51" y="3"/>
                    <a:pt x="45" y="2"/>
                    <a:pt x="40" y="0"/>
                  </a:cubicBezTo>
                  <a:cubicBezTo>
                    <a:pt x="38" y="7"/>
                    <a:pt x="36" y="17"/>
                    <a:pt x="33" y="23"/>
                  </a:cubicBezTo>
                  <a:cubicBezTo>
                    <a:pt x="30" y="8"/>
                    <a:pt x="30" y="8"/>
                    <a:pt x="30" y="8"/>
                  </a:cubicBezTo>
                  <a:cubicBezTo>
                    <a:pt x="31" y="6"/>
                    <a:pt x="31" y="6"/>
                    <a:pt x="31" y="6"/>
                  </a:cubicBezTo>
                  <a:cubicBezTo>
                    <a:pt x="29" y="4"/>
                    <a:pt x="29" y="4"/>
                    <a:pt x="2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kern="0" dirty="0">
                <a:solidFill>
                  <a:sysClr val="windowText" lastClr="000000"/>
                </a:solidFill>
              </a:endParaRPr>
            </a:p>
          </p:txBody>
        </p:sp>
      </p:grpSp>
      <p:grpSp>
        <p:nvGrpSpPr>
          <p:cNvPr id="5" name="Group 4"/>
          <p:cNvGrpSpPr>
            <a:grpSpLocks noChangeAspect="1"/>
          </p:cNvGrpSpPr>
          <p:nvPr/>
        </p:nvGrpSpPr>
        <p:grpSpPr>
          <a:xfrm>
            <a:off x="7126814" y="2293912"/>
            <a:ext cx="914400" cy="1065070"/>
            <a:chOff x="4787901" y="1120775"/>
            <a:chExt cx="279400" cy="325438"/>
          </a:xfrm>
          <a:solidFill>
            <a:srgbClr val="58595B"/>
          </a:solidFill>
        </p:grpSpPr>
        <p:sp>
          <p:nvSpPr>
            <p:cNvPr id="67" name="Freeform 33"/>
            <p:cNvSpPr>
              <a:spLocks noEditPoints="1"/>
            </p:cNvSpPr>
            <p:nvPr/>
          </p:nvSpPr>
          <p:spPr bwMode="auto">
            <a:xfrm>
              <a:off x="4787901" y="1254125"/>
              <a:ext cx="176213" cy="192088"/>
            </a:xfrm>
            <a:custGeom>
              <a:avLst/>
              <a:gdLst>
                <a:gd name="T0" fmla="*/ 56 w 56"/>
                <a:gd name="T1" fmla="*/ 30 h 60"/>
                <a:gd name="T2" fmla="*/ 54 w 56"/>
                <a:gd name="T3" fmla="*/ 20 h 60"/>
                <a:gd name="T4" fmla="*/ 48 w 56"/>
                <a:gd name="T5" fmla="*/ 21 h 60"/>
                <a:gd name="T6" fmla="*/ 44 w 56"/>
                <a:gd name="T7" fmla="*/ 14 h 60"/>
                <a:gd name="T8" fmla="*/ 48 w 56"/>
                <a:gd name="T9" fmla="*/ 9 h 60"/>
                <a:gd name="T10" fmla="*/ 40 w 56"/>
                <a:gd name="T11" fmla="*/ 3 h 60"/>
                <a:gd name="T12" fmla="*/ 36 w 56"/>
                <a:gd name="T13" fmla="*/ 8 h 60"/>
                <a:gd name="T14" fmla="*/ 29 w 56"/>
                <a:gd name="T15" fmla="*/ 6 h 60"/>
                <a:gd name="T16" fmla="*/ 28 w 56"/>
                <a:gd name="T17" fmla="*/ 0 h 60"/>
                <a:gd name="T18" fmla="*/ 18 w 56"/>
                <a:gd name="T19" fmla="*/ 2 h 60"/>
                <a:gd name="T20" fmla="*/ 19 w 56"/>
                <a:gd name="T21" fmla="*/ 8 h 60"/>
                <a:gd name="T22" fmla="*/ 13 w 56"/>
                <a:gd name="T23" fmla="*/ 13 h 60"/>
                <a:gd name="T24" fmla="*/ 8 w 56"/>
                <a:gd name="T25" fmla="*/ 9 h 60"/>
                <a:gd name="T26" fmla="*/ 2 w 56"/>
                <a:gd name="T27" fmla="*/ 18 h 60"/>
                <a:gd name="T28" fmla="*/ 7 w 56"/>
                <a:gd name="T29" fmla="*/ 21 h 60"/>
                <a:gd name="T30" fmla="*/ 5 w 56"/>
                <a:gd name="T31" fmla="*/ 29 h 60"/>
                <a:gd name="T32" fmla="*/ 0 w 56"/>
                <a:gd name="T33" fmla="*/ 30 h 60"/>
                <a:gd name="T34" fmla="*/ 2 w 56"/>
                <a:gd name="T35" fmla="*/ 40 h 60"/>
                <a:gd name="T36" fmla="*/ 7 w 56"/>
                <a:gd name="T37" fmla="*/ 39 h 60"/>
                <a:gd name="T38" fmla="*/ 11 w 56"/>
                <a:gd name="T39" fmla="*/ 46 h 60"/>
                <a:gd name="T40" fmla="*/ 8 w 56"/>
                <a:gd name="T41" fmla="*/ 51 h 60"/>
                <a:gd name="T42" fmla="*/ 16 w 56"/>
                <a:gd name="T43" fmla="*/ 57 h 60"/>
                <a:gd name="T44" fmla="*/ 19 w 56"/>
                <a:gd name="T45" fmla="*/ 52 h 60"/>
                <a:gd name="T46" fmla="*/ 27 w 56"/>
                <a:gd name="T47" fmla="*/ 54 h 60"/>
                <a:gd name="T48" fmla="*/ 28 w 56"/>
                <a:gd name="T49" fmla="*/ 60 h 60"/>
                <a:gd name="T50" fmla="*/ 37 w 56"/>
                <a:gd name="T51" fmla="*/ 58 h 60"/>
                <a:gd name="T52" fmla="*/ 36 w 56"/>
                <a:gd name="T53" fmla="*/ 52 h 60"/>
                <a:gd name="T54" fmla="*/ 43 w 56"/>
                <a:gd name="T55" fmla="*/ 48 h 60"/>
                <a:gd name="T56" fmla="*/ 48 w 56"/>
                <a:gd name="T57" fmla="*/ 51 h 60"/>
                <a:gd name="T58" fmla="*/ 53 w 56"/>
                <a:gd name="T59" fmla="*/ 43 h 60"/>
                <a:gd name="T60" fmla="*/ 49 w 56"/>
                <a:gd name="T61" fmla="*/ 39 h 60"/>
                <a:gd name="T62" fmla="*/ 50 w 56"/>
                <a:gd name="T63" fmla="*/ 31 h 60"/>
                <a:gd name="T64" fmla="*/ 56 w 56"/>
                <a:gd name="T65" fmla="*/ 30 h 60"/>
                <a:gd name="T66" fmla="*/ 30 w 56"/>
                <a:gd name="T67" fmla="*/ 45 h 60"/>
                <a:gd name="T68" fmla="*/ 14 w 56"/>
                <a:gd name="T69" fmla="*/ 33 h 60"/>
                <a:gd name="T70" fmla="*/ 25 w 56"/>
                <a:gd name="T71" fmla="*/ 15 h 60"/>
                <a:gd name="T72" fmla="*/ 42 w 56"/>
                <a:gd name="T73" fmla="*/ 28 h 60"/>
                <a:gd name="T74" fmla="*/ 30 w 56"/>
                <a:gd name="T75" fmla="*/ 4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60">
                  <a:moveTo>
                    <a:pt x="56" y="30"/>
                  </a:moveTo>
                  <a:cubicBezTo>
                    <a:pt x="54" y="20"/>
                    <a:pt x="54" y="20"/>
                    <a:pt x="54" y="20"/>
                  </a:cubicBezTo>
                  <a:cubicBezTo>
                    <a:pt x="48" y="21"/>
                    <a:pt x="48" y="21"/>
                    <a:pt x="48" y="21"/>
                  </a:cubicBezTo>
                  <a:cubicBezTo>
                    <a:pt x="47" y="18"/>
                    <a:pt x="46" y="16"/>
                    <a:pt x="44" y="14"/>
                  </a:cubicBezTo>
                  <a:cubicBezTo>
                    <a:pt x="48" y="9"/>
                    <a:pt x="48" y="9"/>
                    <a:pt x="48" y="9"/>
                  </a:cubicBezTo>
                  <a:cubicBezTo>
                    <a:pt x="40" y="3"/>
                    <a:pt x="40" y="3"/>
                    <a:pt x="40" y="3"/>
                  </a:cubicBezTo>
                  <a:cubicBezTo>
                    <a:pt x="36" y="8"/>
                    <a:pt x="36" y="8"/>
                    <a:pt x="36" y="8"/>
                  </a:cubicBezTo>
                  <a:cubicBezTo>
                    <a:pt x="34" y="7"/>
                    <a:pt x="31" y="6"/>
                    <a:pt x="29" y="6"/>
                  </a:cubicBezTo>
                  <a:cubicBezTo>
                    <a:pt x="28" y="0"/>
                    <a:pt x="28" y="0"/>
                    <a:pt x="28" y="0"/>
                  </a:cubicBezTo>
                  <a:cubicBezTo>
                    <a:pt x="18" y="2"/>
                    <a:pt x="18" y="2"/>
                    <a:pt x="18" y="2"/>
                  </a:cubicBezTo>
                  <a:cubicBezTo>
                    <a:pt x="19" y="8"/>
                    <a:pt x="19" y="8"/>
                    <a:pt x="19" y="8"/>
                  </a:cubicBezTo>
                  <a:cubicBezTo>
                    <a:pt x="17" y="9"/>
                    <a:pt x="15" y="11"/>
                    <a:pt x="13" y="13"/>
                  </a:cubicBezTo>
                  <a:cubicBezTo>
                    <a:pt x="8" y="9"/>
                    <a:pt x="8" y="9"/>
                    <a:pt x="8" y="9"/>
                  </a:cubicBezTo>
                  <a:cubicBezTo>
                    <a:pt x="2" y="18"/>
                    <a:pt x="2" y="18"/>
                    <a:pt x="2" y="18"/>
                  </a:cubicBezTo>
                  <a:cubicBezTo>
                    <a:pt x="7" y="21"/>
                    <a:pt x="7" y="21"/>
                    <a:pt x="7" y="21"/>
                  </a:cubicBezTo>
                  <a:cubicBezTo>
                    <a:pt x="6" y="24"/>
                    <a:pt x="6" y="26"/>
                    <a:pt x="5" y="29"/>
                  </a:cubicBezTo>
                  <a:cubicBezTo>
                    <a:pt x="0" y="30"/>
                    <a:pt x="0" y="30"/>
                    <a:pt x="0" y="30"/>
                  </a:cubicBezTo>
                  <a:cubicBezTo>
                    <a:pt x="2" y="40"/>
                    <a:pt x="2" y="40"/>
                    <a:pt x="2" y="40"/>
                  </a:cubicBezTo>
                  <a:cubicBezTo>
                    <a:pt x="7" y="39"/>
                    <a:pt x="7" y="39"/>
                    <a:pt x="7" y="39"/>
                  </a:cubicBezTo>
                  <a:cubicBezTo>
                    <a:pt x="8" y="42"/>
                    <a:pt x="10" y="44"/>
                    <a:pt x="11" y="46"/>
                  </a:cubicBezTo>
                  <a:cubicBezTo>
                    <a:pt x="8" y="51"/>
                    <a:pt x="8" y="51"/>
                    <a:pt x="8" y="51"/>
                  </a:cubicBezTo>
                  <a:cubicBezTo>
                    <a:pt x="16" y="57"/>
                    <a:pt x="16" y="57"/>
                    <a:pt x="16" y="57"/>
                  </a:cubicBezTo>
                  <a:cubicBezTo>
                    <a:pt x="19" y="52"/>
                    <a:pt x="19" y="52"/>
                    <a:pt x="19" y="52"/>
                  </a:cubicBezTo>
                  <a:cubicBezTo>
                    <a:pt x="22" y="53"/>
                    <a:pt x="24" y="54"/>
                    <a:pt x="27" y="54"/>
                  </a:cubicBezTo>
                  <a:cubicBezTo>
                    <a:pt x="28" y="60"/>
                    <a:pt x="28" y="60"/>
                    <a:pt x="28" y="60"/>
                  </a:cubicBezTo>
                  <a:cubicBezTo>
                    <a:pt x="37" y="58"/>
                    <a:pt x="37" y="58"/>
                    <a:pt x="37" y="58"/>
                  </a:cubicBezTo>
                  <a:cubicBezTo>
                    <a:pt x="36" y="52"/>
                    <a:pt x="36" y="52"/>
                    <a:pt x="36" y="52"/>
                  </a:cubicBezTo>
                  <a:cubicBezTo>
                    <a:pt x="39" y="51"/>
                    <a:pt x="41" y="50"/>
                    <a:pt x="43" y="48"/>
                  </a:cubicBezTo>
                  <a:cubicBezTo>
                    <a:pt x="48" y="51"/>
                    <a:pt x="48" y="51"/>
                    <a:pt x="48" y="51"/>
                  </a:cubicBezTo>
                  <a:cubicBezTo>
                    <a:pt x="53" y="43"/>
                    <a:pt x="53" y="43"/>
                    <a:pt x="53" y="43"/>
                  </a:cubicBezTo>
                  <a:cubicBezTo>
                    <a:pt x="49" y="39"/>
                    <a:pt x="49" y="39"/>
                    <a:pt x="49" y="39"/>
                  </a:cubicBezTo>
                  <a:cubicBezTo>
                    <a:pt x="49" y="37"/>
                    <a:pt x="50" y="34"/>
                    <a:pt x="50" y="31"/>
                  </a:cubicBezTo>
                  <a:cubicBezTo>
                    <a:pt x="56" y="30"/>
                    <a:pt x="56" y="30"/>
                    <a:pt x="56" y="30"/>
                  </a:cubicBezTo>
                  <a:close/>
                  <a:moveTo>
                    <a:pt x="30" y="45"/>
                  </a:moveTo>
                  <a:cubicBezTo>
                    <a:pt x="23" y="46"/>
                    <a:pt x="15" y="41"/>
                    <a:pt x="14" y="33"/>
                  </a:cubicBezTo>
                  <a:cubicBezTo>
                    <a:pt x="13" y="25"/>
                    <a:pt x="18" y="17"/>
                    <a:pt x="25" y="15"/>
                  </a:cubicBezTo>
                  <a:cubicBezTo>
                    <a:pt x="33" y="14"/>
                    <a:pt x="40" y="19"/>
                    <a:pt x="42" y="28"/>
                  </a:cubicBezTo>
                  <a:cubicBezTo>
                    <a:pt x="43" y="36"/>
                    <a:pt x="38" y="43"/>
                    <a:pt x="3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kern="0" dirty="0">
                <a:solidFill>
                  <a:sysClr val="windowText" lastClr="000000"/>
                </a:solidFill>
              </a:endParaRPr>
            </a:p>
          </p:txBody>
        </p:sp>
        <p:sp>
          <p:nvSpPr>
            <p:cNvPr id="68" name="Freeform 34"/>
            <p:cNvSpPr>
              <a:spLocks noEditPoints="1"/>
            </p:cNvSpPr>
            <p:nvPr/>
          </p:nvSpPr>
          <p:spPr bwMode="auto">
            <a:xfrm>
              <a:off x="4926013" y="1143000"/>
              <a:ext cx="141288" cy="149225"/>
            </a:xfrm>
            <a:custGeom>
              <a:avLst/>
              <a:gdLst>
                <a:gd name="T0" fmla="*/ 44 w 45"/>
                <a:gd name="T1" fmla="*/ 15 h 47"/>
                <a:gd name="T2" fmla="*/ 40 w 45"/>
                <a:gd name="T3" fmla="*/ 16 h 47"/>
                <a:gd name="T4" fmla="*/ 33 w 45"/>
                <a:gd name="T5" fmla="*/ 7 h 47"/>
                <a:gd name="T6" fmla="*/ 34 w 45"/>
                <a:gd name="T7" fmla="*/ 2 h 47"/>
                <a:gd name="T8" fmla="*/ 27 w 45"/>
                <a:gd name="T9" fmla="*/ 0 h 47"/>
                <a:gd name="T10" fmla="*/ 25 w 45"/>
                <a:gd name="T11" fmla="*/ 3 h 47"/>
                <a:gd name="T12" fmla="*/ 14 w 45"/>
                <a:gd name="T13" fmla="*/ 5 h 47"/>
                <a:gd name="T14" fmla="*/ 11 w 45"/>
                <a:gd name="T15" fmla="*/ 2 h 47"/>
                <a:gd name="T16" fmla="*/ 5 w 45"/>
                <a:gd name="T17" fmla="*/ 8 h 47"/>
                <a:gd name="T18" fmla="*/ 8 w 45"/>
                <a:gd name="T19" fmla="*/ 11 h 47"/>
                <a:gd name="T20" fmla="*/ 5 w 45"/>
                <a:gd name="T21" fmla="*/ 16 h 47"/>
                <a:gd name="T22" fmla="*/ 4 w 45"/>
                <a:gd name="T23" fmla="*/ 22 h 47"/>
                <a:gd name="T24" fmla="*/ 0 w 45"/>
                <a:gd name="T25" fmla="*/ 23 h 47"/>
                <a:gd name="T26" fmla="*/ 1 w 45"/>
                <a:gd name="T27" fmla="*/ 31 h 47"/>
                <a:gd name="T28" fmla="*/ 5 w 45"/>
                <a:gd name="T29" fmla="*/ 31 h 47"/>
                <a:gd name="T30" fmla="*/ 12 w 45"/>
                <a:gd name="T31" fmla="*/ 40 h 47"/>
                <a:gd name="T32" fmla="*/ 11 w 45"/>
                <a:gd name="T33" fmla="*/ 44 h 47"/>
                <a:gd name="T34" fmla="*/ 18 w 45"/>
                <a:gd name="T35" fmla="*/ 47 h 47"/>
                <a:gd name="T36" fmla="*/ 20 w 45"/>
                <a:gd name="T37" fmla="*/ 43 h 47"/>
                <a:gd name="T38" fmla="*/ 31 w 45"/>
                <a:gd name="T39" fmla="*/ 42 h 47"/>
                <a:gd name="T40" fmla="*/ 34 w 45"/>
                <a:gd name="T41" fmla="*/ 44 h 47"/>
                <a:gd name="T42" fmla="*/ 40 w 45"/>
                <a:gd name="T43" fmla="*/ 39 h 47"/>
                <a:gd name="T44" fmla="*/ 38 w 45"/>
                <a:gd name="T45" fmla="*/ 36 h 47"/>
                <a:gd name="T46" fmla="*/ 40 w 45"/>
                <a:gd name="T47" fmla="*/ 30 h 47"/>
                <a:gd name="T48" fmla="*/ 41 w 45"/>
                <a:gd name="T49" fmla="*/ 25 h 47"/>
                <a:gd name="T50" fmla="*/ 45 w 45"/>
                <a:gd name="T51" fmla="*/ 24 h 47"/>
                <a:gd name="T52" fmla="*/ 44 w 45"/>
                <a:gd name="T53" fmla="*/ 15 h 47"/>
                <a:gd name="T54" fmla="*/ 33 w 45"/>
                <a:gd name="T55" fmla="*/ 26 h 47"/>
                <a:gd name="T56" fmla="*/ 20 w 45"/>
                <a:gd name="T57" fmla="*/ 34 h 47"/>
                <a:gd name="T58" fmla="*/ 12 w 45"/>
                <a:gd name="T59" fmla="*/ 20 h 47"/>
                <a:gd name="T60" fmla="*/ 25 w 45"/>
                <a:gd name="T61" fmla="*/ 12 h 47"/>
                <a:gd name="T62" fmla="*/ 33 w 45"/>
                <a:gd name="T63"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47">
                  <a:moveTo>
                    <a:pt x="44" y="15"/>
                  </a:moveTo>
                  <a:cubicBezTo>
                    <a:pt x="40" y="16"/>
                    <a:pt x="40" y="16"/>
                    <a:pt x="40" y="16"/>
                  </a:cubicBezTo>
                  <a:cubicBezTo>
                    <a:pt x="39" y="12"/>
                    <a:pt x="36" y="9"/>
                    <a:pt x="33" y="7"/>
                  </a:cubicBezTo>
                  <a:cubicBezTo>
                    <a:pt x="34" y="2"/>
                    <a:pt x="34" y="2"/>
                    <a:pt x="34" y="2"/>
                  </a:cubicBezTo>
                  <a:cubicBezTo>
                    <a:pt x="27" y="0"/>
                    <a:pt x="27" y="0"/>
                    <a:pt x="27" y="0"/>
                  </a:cubicBezTo>
                  <a:cubicBezTo>
                    <a:pt x="25" y="3"/>
                    <a:pt x="25" y="3"/>
                    <a:pt x="25" y="3"/>
                  </a:cubicBezTo>
                  <a:cubicBezTo>
                    <a:pt x="21" y="3"/>
                    <a:pt x="18" y="3"/>
                    <a:pt x="14" y="5"/>
                  </a:cubicBezTo>
                  <a:cubicBezTo>
                    <a:pt x="11" y="2"/>
                    <a:pt x="11" y="2"/>
                    <a:pt x="11" y="2"/>
                  </a:cubicBezTo>
                  <a:cubicBezTo>
                    <a:pt x="5" y="8"/>
                    <a:pt x="5" y="8"/>
                    <a:pt x="5" y="8"/>
                  </a:cubicBezTo>
                  <a:cubicBezTo>
                    <a:pt x="8" y="11"/>
                    <a:pt x="8" y="11"/>
                    <a:pt x="8" y="11"/>
                  </a:cubicBezTo>
                  <a:cubicBezTo>
                    <a:pt x="6" y="13"/>
                    <a:pt x="5" y="14"/>
                    <a:pt x="5" y="16"/>
                  </a:cubicBezTo>
                  <a:cubicBezTo>
                    <a:pt x="4" y="18"/>
                    <a:pt x="4" y="20"/>
                    <a:pt x="4" y="22"/>
                  </a:cubicBezTo>
                  <a:cubicBezTo>
                    <a:pt x="0" y="23"/>
                    <a:pt x="0" y="23"/>
                    <a:pt x="0" y="23"/>
                  </a:cubicBezTo>
                  <a:cubicBezTo>
                    <a:pt x="1" y="31"/>
                    <a:pt x="1" y="31"/>
                    <a:pt x="1" y="31"/>
                  </a:cubicBezTo>
                  <a:cubicBezTo>
                    <a:pt x="5" y="31"/>
                    <a:pt x="5" y="31"/>
                    <a:pt x="5" y="31"/>
                  </a:cubicBezTo>
                  <a:cubicBezTo>
                    <a:pt x="6" y="35"/>
                    <a:pt x="9" y="38"/>
                    <a:pt x="12" y="40"/>
                  </a:cubicBezTo>
                  <a:cubicBezTo>
                    <a:pt x="11" y="44"/>
                    <a:pt x="11" y="44"/>
                    <a:pt x="11" y="44"/>
                  </a:cubicBezTo>
                  <a:cubicBezTo>
                    <a:pt x="18" y="47"/>
                    <a:pt x="18" y="47"/>
                    <a:pt x="18" y="47"/>
                  </a:cubicBezTo>
                  <a:cubicBezTo>
                    <a:pt x="20" y="43"/>
                    <a:pt x="20" y="43"/>
                    <a:pt x="20" y="43"/>
                  </a:cubicBezTo>
                  <a:cubicBezTo>
                    <a:pt x="24" y="44"/>
                    <a:pt x="28" y="43"/>
                    <a:pt x="31" y="42"/>
                  </a:cubicBezTo>
                  <a:cubicBezTo>
                    <a:pt x="34" y="44"/>
                    <a:pt x="34" y="44"/>
                    <a:pt x="34" y="44"/>
                  </a:cubicBezTo>
                  <a:cubicBezTo>
                    <a:pt x="40" y="39"/>
                    <a:pt x="40" y="39"/>
                    <a:pt x="40" y="39"/>
                  </a:cubicBezTo>
                  <a:cubicBezTo>
                    <a:pt x="38" y="36"/>
                    <a:pt x="38" y="36"/>
                    <a:pt x="38" y="36"/>
                  </a:cubicBezTo>
                  <a:cubicBezTo>
                    <a:pt x="39" y="34"/>
                    <a:pt x="40" y="32"/>
                    <a:pt x="40" y="30"/>
                  </a:cubicBezTo>
                  <a:cubicBezTo>
                    <a:pt x="41" y="28"/>
                    <a:pt x="41" y="27"/>
                    <a:pt x="41" y="25"/>
                  </a:cubicBezTo>
                  <a:cubicBezTo>
                    <a:pt x="45" y="24"/>
                    <a:pt x="45" y="24"/>
                    <a:pt x="45" y="24"/>
                  </a:cubicBezTo>
                  <a:cubicBezTo>
                    <a:pt x="44" y="15"/>
                    <a:pt x="44" y="15"/>
                    <a:pt x="44" y="15"/>
                  </a:cubicBezTo>
                  <a:close/>
                  <a:moveTo>
                    <a:pt x="33" y="26"/>
                  </a:moveTo>
                  <a:cubicBezTo>
                    <a:pt x="31" y="32"/>
                    <a:pt x="25" y="36"/>
                    <a:pt x="20" y="34"/>
                  </a:cubicBezTo>
                  <a:cubicBezTo>
                    <a:pt x="14" y="33"/>
                    <a:pt x="11" y="26"/>
                    <a:pt x="12" y="20"/>
                  </a:cubicBezTo>
                  <a:cubicBezTo>
                    <a:pt x="14" y="14"/>
                    <a:pt x="20" y="11"/>
                    <a:pt x="25" y="12"/>
                  </a:cubicBezTo>
                  <a:cubicBezTo>
                    <a:pt x="31" y="14"/>
                    <a:pt x="34" y="20"/>
                    <a:pt x="3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kern="0" dirty="0">
                <a:solidFill>
                  <a:sysClr val="windowText" lastClr="000000"/>
                </a:solidFill>
              </a:endParaRPr>
            </a:p>
          </p:txBody>
        </p:sp>
        <p:sp>
          <p:nvSpPr>
            <p:cNvPr id="69" name="Freeform 35"/>
            <p:cNvSpPr>
              <a:spLocks noEditPoints="1"/>
            </p:cNvSpPr>
            <p:nvPr/>
          </p:nvSpPr>
          <p:spPr bwMode="auto">
            <a:xfrm>
              <a:off x="4803776" y="1120775"/>
              <a:ext cx="109538" cy="127000"/>
            </a:xfrm>
            <a:custGeom>
              <a:avLst/>
              <a:gdLst>
                <a:gd name="T0" fmla="*/ 22 w 35"/>
                <a:gd name="T1" fmla="*/ 25 h 40"/>
                <a:gd name="T2" fmla="*/ 10 w 35"/>
                <a:gd name="T3" fmla="*/ 38 h 40"/>
                <a:gd name="T4" fmla="*/ 2 w 35"/>
                <a:gd name="T5" fmla="*/ 38 h 40"/>
                <a:gd name="T6" fmla="*/ 2 w 35"/>
                <a:gd name="T7" fmla="*/ 38 h 40"/>
                <a:gd name="T8" fmla="*/ 2 w 35"/>
                <a:gd name="T9" fmla="*/ 30 h 40"/>
                <a:gd name="T10" fmla="*/ 14 w 35"/>
                <a:gd name="T11" fmla="*/ 17 h 40"/>
                <a:gd name="T12" fmla="*/ 14 w 35"/>
                <a:gd name="T13" fmla="*/ 16 h 40"/>
                <a:gd name="T14" fmla="*/ 14 w 35"/>
                <a:gd name="T15" fmla="*/ 13 h 40"/>
                <a:gd name="T16" fmla="*/ 25 w 35"/>
                <a:gd name="T17" fmla="*/ 0 h 40"/>
                <a:gd name="T18" fmla="*/ 34 w 35"/>
                <a:gd name="T19" fmla="*/ 5 h 40"/>
                <a:gd name="T20" fmla="*/ 35 w 35"/>
                <a:gd name="T21" fmla="*/ 6 h 40"/>
                <a:gd name="T22" fmla="*/ 34 w 35"/>
                <a:gd name="T23" fmla="*/ 6 h 40"/>
                <a:gd name="T24" fmla="*/ 25 w 35"/>
                <a:gd name="T25" fmla="*/ 6 h 40"/>
                <a:gd name="T26" fmla="*/ 24 w 35"/>
                <a:gd name="T27" fmla="*/ 7 h 40"/>
                <a:gd name="T28" fmla="*/ 21 w 35"/>
                <a:gd name="T29" fmla="*/ 12 h 40"/>
                <a:gd name="T30" fmla="*/ 21 w 35"/>
                <a:gd name="T31" fmla="*/ 13 h 40"/>
                <a:gd name="T32" fmla="*/ 24 w 35"/>
                <a:gd name="T33" fmla="*/ 19 h 40"/>
                <a:gd name="T34" fmla="*/ 25 w 35"/>
                <a:gd name="T35" fmla="*/ 19 h 40"/>
                <a:gd name="T36" fmla="*/ 34 w 35"/>
                <a:gd name="T37" fmla="*/ 19 h 40"/>
                <a:gd name="T38" fmla="*/ 35 w 35"/>
                <a:gd name="T39" fmla="*/ 20 h 40"/>
                <a:gd name="T40" fmla="*/ 34 w 35"/>
                <a:gd name="T41" fmla="*/ 21 h 40"/>
                <a:gd name="T42" fmla="*/ 25 w 35"/>
                <a:gd name="T43" fmla="*/ 25 h 40"/>
                <a:gd name="T44" fmla="*/ 22 w 35"/>
                <a:gd name="T45" fmla="*/ 25 h 40"/>
                <a:gd name="T46" fmla="*/ 22 w 35"/>
                <a:gd name="T47" fmla="*/ 25 h 40"/>
                <a:gd name="T48" fmla="*/ 22 w 35"/>
                <a:gd name="T49" fmla="*/ 25 h 40"/>
                <a:gd name="T50" fmla="*/ 4 w 35"/>
                <a:gd name="T51" fmla="*/ 32 h 40"/>
                <a:gd name="T52" fmla="*/ 4 w 35"/>
                <a:gd name="T53" fmla="*/ 36 h 40"/>
                <a:gd name="T54" fmla="*/ 8 w 35"/>
                <a:gd name="T55" fmla="*/ 36 h 40"/>
                <a:gd name="T56" fmla="*/ 8 w 35"/>
                <a:gd name="T57" fmla="*/ 32 h 40"/>
                <a:gd name="T58" fmla="*/ 4 w 35"/>
                <a:gd name="T59"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40">
                  <a:moveTo>
                    <a:pt x="22" y="25"/>
                  </a:moveTo>
                  <a:cubicBezTo>
                    <a:pt x="10" y="38"/>
                    <a:pt x="10" y="38"/>
                    <a:pt x="10" y="38"/>
                  </a:cubicBezTo>
                  <a:cubicBezTo>
                    <a:pt x="8" y="40"/>
                    <a:pt x="4" y="40"/>
                    <a:pt x="2" y="38"/>
                  </a:cubicBezTo>
                  <a:cubicBezTo>
                    <a:pt x="2" y="38"/>
                    <a:pt x="2" y="38"/>
                    <a:pt x="2" y="38"/>
                  </a:cubicBezTo>
                  <a:cubicBezTo>
                    <a:pt x="0" y="36"/>
                    <a:pt x="0" y="32"/>
                    <a:pt x="2" y="30"/>
                  </a:cubicBezTo>
                  <a:cubicBezTo>
                    <a:pt x="14" y="17"/>
                    <a:pt x="14" y="17"/>
                    <a:pt x="14" y="17"/>
                  </a:cubicBezTo>
                  <a:cubicBezTo>
                    <a:pt x="14" y="17"/>
                    <a:pt x="14" y="17"/>
                    <a:pt x="14" y="16"/>
                  </a:cubicBezTo>
                  <a:cubicBezTo>
                    <a:pt x="14" y="15"/>
                    <a:pt x="14" y="14"/>
                    <a:pt x="14" y="13"/>
                  </a:cubicBezTo>
                  <a:cubicBezTo>
                    <a:pt x="14" y="6"/>
                    <a:pt x="19" y="0"/>
                    <a:pt x="25" y="0"/>
                  </a:cubicBezTo>
                  <a:cubicBezTo>
                    <a:pt x="29" y="0"/>
                    <a:pt x="32" y="2"/>
                    <a:pt x="34" y="5"/>
                  </a:cubicBezTo>
                  <a:cubicBezTo>
                    <a:pt x="35" y="5"/>
                    <a:pt x="35" y="6"/>
                    <a:pt x="35" y="6"/>
                  </a:cubicBezTo>
                  <a:cubicBezTo>
                    <a:pt x="34" y="6"/>
                    <a:pt x="34" y="6"/>
                    <a:pt x="34" y="6"/>
                  </a:cubicBezTo>
                  <a:cubicBezTo>
                    <a:pt x="25" y="6"/>
                    <a:pt x="25" y="6"/>
                    <a:pt x="25" y="6"/>
                  </a:cubicBezTo>
                  <a:cubicBezTo>
                    <a:pt x="25" y="6"/>
                    <a:pt x="24" y="6"/>
                    <a:pt x="24" y="7"/>
                  </a:cubicBezTo>
                  <a:cubicBezTo>
                    <a:pt x="21" y="12"/>
                    <a:pt x="21" y="12"/>
                    <a:pt x="21" y="12"/>
                  </a:cubicBezTo>
                  <a:cubicBezTo>
                    <a:pt x="21" y="13"/>
                    <a:pt x="21" y="13"/>
                    <a:pt x="21" y="13"/>
                  </a:cubicBezTo>
                  <a:cubicBezTo>
                    <a:pt x="24" y="19"/>
                    <a:pt x="24" y="19"/>
                    <a:pt x="24" y="19"/>
                  </a:cubicBezTo>
                  <a:cubicBezTo>
                    <a:pt x="24" y="19"/>
                    <a:pt x="25" y="19"/>
                    <a:pt x="25" y="19"/>
                  </a:cubicBezTo>
                  <a:cubicBezTo>
                    <a:pt x="34" y="19"/>
                    <a:pt x="34" y="19"/>
                    <a:pt x="34" y="19"/>
                  </a:cubicBezTo>
                  <a:cubicBezTo>
                    <a:pt x="34" y="19"/>
                    <a:pt x="34" y="19"/>
                    <a:pt x="35" y="20"/>
                  </a:cubicBezTo>
                  <a:cubicBezTo>
                    <a:pt x="35" y="20"/>
                    <a:pt x="35" y="20"/>
                    <a:pt x="34" y="21"/>
                  </a:cubicBezTo>
                  <a:cubicBezTo>
                    <a:pt x="32" y="23"/>
                    <a:pt x="29" y="25"/>
                    <a:pt x="25" y="25"/>
                  </a:cubicBezTo>
                  <a:cubicBezTo>
                    <a:pt x="24" y="25"/>
                    <a:pt x="23" y="25"/>
                    <a:pt x="22" y="25"/>
                  </a:cubicBezTo>
                  <a:cubicBezTo>
                    <a:pt x="22" y="25"/>
                    <a:pt x="22" y="25"/>
                    <a:pt x="22" y="25"/>
                  </a:cubicBezTo>
                  <a:cubicBezTo>
                    <a:pt x="22" y="25"/>
                    <a:pt x="22" y="25"/>
                    <a:pt x="22" y="25"/>
                  </a:cubicBezTo>
                  <a:close/>
                  <a:moveTo>
                    <a:pt x="4" y="32"/>
                  </a:moveTo>
                  <a:cubicBezTo>
                    <a:pt x="3" y="33"/>
                    <a:pt x="3" y="35"/>
                    <a:pt x="4" y="36"/>
                  </a:cubicBezTo>
                  <a:cubicBezTo>
                    <a:pt x="5" y="37"/>
                    <a:pt x="7" y="37"/>
                    <a:pt x="8" y="36"/>
                  </a:cubicBezTo>
                  <a:cubicBezTo>
                    <a:pt x="9" y="35"/>
                    <a:pt x="9" y="33"/>
                    <a:pt x="8" y="32"/>
                  </a:cubicBezTo>
                  <a:cubicBezTo>
                    <a:pt x="7" y="31"/>
                    <a:pt x="5" y="31"/>
                    <a:pt x="4"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kern="0" dirty="0">
                <a:solidFill>
                  <a:sysClr val="windowText" lastClr="000000"/>
                </a:solidFill>
              </a:endParaRPr>
            </a:p>
          </p:txBody>
        </p:sp>
      </p:grpSp>
      <p:sp>
        <p:nvSpPr>
          <p:cNvPr id="14" name="TextBox 13"/>
          <p:cNvSpPr txBox="1"/>
          <p:nvPr/>
        </p:nvSpPr>
        <p:spPr>
          <a:xfrm>
            <a:off x="3523638" y="1386498"/>
            <a:ext cx="1967104" cy="400110"/>
          </a:xfrm>
          <a:prstGeom prst="rect">
            <a:avLst/>
          </a:prstGeom>
          <a:noFill/>
        </p:spPr>
        <p:txBody>
          <a:bodyPr wrap="square" lIns="0" tIns="0" rIns="0" bIns="0" rtlCol="0">
            <a:spAutoFit/>
          </a:bodyPr>
          <a:lstStyle/>
          <a:p>
            <a:pPr>
              <a:spcAft>
                <a:spcPts val="300"/>
              </a:spcAft>
            </a:pPr>
            <a:r>
              <a:rPr lang="en-US" sz="2600" b="1" kern="0" cap="all" dirty="0">
                <a:solidFill>
                  <a:srgbClr val="E79824"/>
                </a:solidFill>
                <a:latin typeface="Arial" charset="0"/>
                <a:ea typeface="Arial" charset="0"/>
                <a:cs typeface="Arial" charset="0"/>
              </a:rPr>
              <a:t>Assemble</a:t>
            </a:r>
          </a:p>
        </p:txBody>
      </p:sp>
      <p:sp>
        <p:nvSpPr>
          <p:cNvPr id="16" name="TextBox 15"/>
          <p:cNvSpPr txBox="1"/>
          <p:nvPr/>
        </p:nvSpPr>
        <p:spPr>
          <a:xfrm>
            <a:off x="9677401" y="1386498"/>
            <a:ext cx="1917700" cy="400110"/>
          </a:xfrm>
          <a:prstGeom prst="rect">
            <a:avLst/>
          </a:prstGeom>
          <a:noFill/>
        </p:spPr>
        <p:txBody>
          <a:bodyPr wrap="square" lIns="0" tIns="0" rIns="0" bIns="0" rtlCol="0">
            <a:spAutoFit/>
          </a:bodyPr>
          <a:lstStyle/>
          <a:p>
            <a:pPr>
              <a:spcAft>
                <a:spcPts val="300"/>
              </a:spcAft>
            </a:pPr>
            <a:r>
              <a:rPr lang="en-US" sz="2600" b="1" kern="0" cap="all" dirty="0">
                <a:solidFill>
                  <a:srgbClr val="7927A8"/>
                </a:solidFill>
                <a:latin typeface="Arial" charset="0"/>
                <a:ea typeface="Arial" charset="0"/>
                <a:cs typeface="Arial" charset="0"/>
              </a:rPr>
              <a:t>Advocate</a:t>
            </a:r>
          </a:p>
        </p:txBody>
      </p:sp>
      <p:sp>
        <p:nvSpPr>
          <p:cNvPr id="17" name="TextBox 16"/>
          <p:cNvSpPr txBox="1"/>
          <p:nvPr/>
        </p:nvSpPr>
        <p:spPr>
          <a:xfrm>
            <a:off x="7059589" y="1386498"/>
            <a:ext cx="1048965" cy="400110"/>
          </a:xfrm>
          <a:prstGeom prst="rect">
            <a:avLst/>
          </a:prstGeom>
          <a:noFill/>
        </p:spPr>
        <p:txBody>
          <a:bodyPr wrap="square" lIns="0" tIns="0" rIns="0" bIns="0" rtlCol="0">
            <a:spAutoFit/>
          </a:bodyPr>
          <a:lstStyle/>
          <a:p>
            <a:pPr>
              <a:spcAft>
                <a:spcPts val="300"/>
              </a:spcAft>
            </a:pPr>
            <a:r>
              <a:rPr lang="en-US" sz="2600" b="1" kern="0" cap="all" dirty="0">
                <a:solidFill>
                  <a:srgbClr val="58595B"/>
                </a:solidFill>
                <a:latin typeface="Arial" charset="0"/>
                <a:ea typeface="Arial" charset="0"/>
                <a:cs typeface="Arial" charset="0"/>
              </a:rPr>
              <a:t>Build</a:t>
            </a:r>
          </a:p>
        </p:txBody>
      </p:sp>
      <p:sp>
        <p:nvSpPr>
          <p:cNvPr id="9" name="TextBox 8"/>
          <p:cNvSpPr txBox="1"/>
          <p:nvPr/>
        </p:nvSpPr>
        <p:spPr>
          <a:xfrm>
            <a:off x="704295" y="1386498"/>
            <a:ext cx="1250496" cy="400110"/>
          </a:xfrm>
          <a:prstGeom prst="rect">
            <a:avLst/>
          </a:prstGeom>
          <a:noFill/>
        </p:spPr>
        <p:txBody>
          <a:bodyPr wrap="square" lIns="0" tIns="0" rIns="0" bIns="0" rtlCol="0">
            <a:spAutoFit/>
          </a:bodyPr>
          <a:lstStyle/>
          <a:p>
            <a:pPr>
              <a:spcAft>
                <a:spcPts val="300"/>
              </a:spcAft>
            </a:pPr>
            <a:r>
              <a:rPr lang="en-US" sz="2600" b="1" kern="0" cap="all" dirty="0">
                <a:solidFill>
                  <a:srgbClr val="4F8CBD"/>
                </a:solidFill>
                <a:latin typeface="Arial" charset="0"/>
                <a:ea typeface="Arial" charset="0"/>
                <a:cs typeface="Arial" charset="0"/>
              </a:rPr>
              <a:t>Define </a:t>
            </a:r>
          </a:p>
        </p:txBody>
      </p:sp>
      <p:sp>
        <p:nvSpPr>
          <p:cNvPr id="59" name="Freeform 5"/>
          <p:cNvSpPr>
            <a:spLocks noChangeAspect="1"/>
          </p:cNvSpPr>
          <p:nvPr/>
        </p:nvSpPr>
        <p:spPr bwMode="auto">
          <a:xfrm rot="16200000">
            <a:off x="2510615" y="1494542"/>
            <a:ext cx="457200" cy="184023"/>
          </a:xfrm>
          <a:custGeom>
            <a:avLst/>
            <a:gdLst>
              <a:gd name="T0" fmla="*/ 62 w 124"/>
              <a:gd name="T1" fmla="*/ 65 h 65"/>
              <a:gd name="T2" fmla="*/ 4 w 124"/>
              <a:gd name="T3" fmla="*/ 15 h 65"/>
              <a:gd name="T4" fmla="*/ 3 w 124"/>
              <a:gd name="T5" fmla="*/ 4 h 65"/>
              <a:gd name="T6" fmla="*/ 14 w 124"/>
              <a:gd name="T7" fmla="*/ 3 h 65"/>
              <a:gd name="T8" fmla="*/ 62 w 124"/>
              <a:gd name="T9" fmla="*/ 44 h 65"/>
              <a:gd name="T10" fmla="*/ 110 w 124"/>
              <a:gd name="T11" fmla="*/ 3 h 65"/>
              <a:gd name="T12" fmla="*/ 122 w 124"/>
              <a:gd name="T13" fmla="*/ 4 h 65"/>
              <a:gd name="T14" fmla="*/ 121 w 124"/>
              <a:gd name="T15" fmla="*/ 15 h 65"/>
              <a:gd name="T16" fmla="*/ 62 w 124"/>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65">
                <a:moveTo>
                  <a:pt x="62" y="65"/>
                </a:moveTo>
                <a:cubicBezTo>
                  <a:pt x="4" y="15"/>
                  <a:pt x="4" y="15"/>
                  <a:pt x="4" y="15"/>
                </a:cubicBezTo>
                <a:cubicBezTo>
                  <a:pt x="1" y="12"/>
                  <a:pt x="0" y="7"/>
                  <a:pt x="3" y="4"/>
                </a:cubicBezTo>
                <a:cubicBezTo>
                  <a:pt x="6" y="1"/>
                  <a:pt x="11" y="0"/>
                  <a:pt x="14" y="3"/>
                </a:cubicBezTo>
                <a:cubicBezTo>
                  <a:pt x="62" y="44"/>
                  <a:pt x="62" y="44"/>
                  <a:pt x="62" y="44"/>
                </a:cubicBezTo>
                <a:cubicBezTo>
                  <a:pt x="110" y="3"/>
                  <a:pt x="110" y="3"/>
                  <a:pt x="110" y="3"/>
                </a:cubicBezTo>
                <a:cubicBezTo>
                  <a:pt x="114" y="0"/>
                  <a:pt x="119" y="1"/>
                  <a:pt x="122" y="4"/>
                </a:cubicBezTo>
                <a:cubicBezTo>
                  <a:pt x="124" y="7"/>
                  <a:pt x="124" y="12"/>
                  <a:pt x="121" y="15"/>
                </a:cubicBezTo>
                <a:lnTo>
                  <a:pt x="62" y="65"/>
                </a:lnTo>
                <a:close/>
              </a:path>
            </a:pathLst>
          </a:custGeom>
          <a:solidFill>
            <a:srgbClr val="4F8CBD"/>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60" name="Freeform 5"/>
          <p:cNvSpPr>
            <a:spLocks noChangeAspect="1"/>
          </p:cNvSpPr>
          <p:nvPr/>
        </p:nvSpPr>
        <p:spPr bwMode="auto">
          <a:xfrm rot="16200000">
            <a:off x="6046566" y="1494542"/>
            <a:ext cx="457200" cy="184023"/>
          </a:xfrm>
          <a:custGeom>
            <a:avLst/>
            <a:gdLst>
              <a:gd name="T0" fmla="*/ 62 w 124"/>
              <a:gd name="T1" fmla="*/ 65 h 65"/>
              <a:gd name="T2" fmla="*/ 4 w 124"/>
              <a:gd name="T3" fmla="*/ 15 h 65"/>
              <a:gd name="T4" fmla="*/ 3 w 124"/>
              <a:gd name="T5" fmla="*/ 4 h 65"/>
              <a:gd name="T6" fmla="*/ 14 w 124"/>
              <a:gd name="T7" fmla="*/ 3 h 65"/>
              <a:gd name="T8" fmla="*/ 62 w 124"/>
              <a:gd name="T9" fmla="*/ 44 h 65"/>
              <a:gd name="T10" fmla="*/ 110 w 124"/>
              <a:gd name="T11" fmla="*/ 3 h 65"/>
              <a:gd name="T12" fmla="*/ 122 w 124"/>
              <a:gd name="T13" fmla="*/ 4 h 65"/>
              <a:gd name="T14" fmla="*/ 121 w 124"/>
              <a:gd name="T15" fmla="*/ 15 h 65"/>
              <a:gd name="T16" fmla="*/ 62 w 124"/>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65">
                <a:moveTo>
                  <a:pt x="62" y="65"/>
                </a:moveTo>
                <a:cubicBezTo>
                  <a:pt x="4" y="15"/>
                  <a:pt x="4" y="15"/>
                  <a:pt x="4" y="15"/>
                </a:cubicBezTo>
                <a:cubicBezTo>
                  <a:pt x="1" y="12"/>
                  <a:pt x="0" y="7"/>
                  <a:pt x="3" y="4"/>
                </a:cubicBezTo>
                <a:cubicBezTo>
                  <a:pt x="6" y="1"/>
                  <a:pt x="11" y="0"/>
                  <a:pt x="14" y="3"/>
                </a:cubicBezTo>
                <a:cubicBezTo>
                  <a:pt x="62" y="44"/>
                  <a:pt x="62" y="44"/>
                  <a:pt x="62" y="44"/>
                </a:cubicBezTo>
                <a:cubicBezTo>
                  <a:pt x="110" y="3"/>
                  <a:pt x="110" y="3"/>
                  <a:pt x="110" y="3"/>
                </a:cubicBezTo>
                <a:cubicBezTo>
                  <a:pt x="114" y="0"/>
                  <a:pt x="119" y="1"/>
                  <a:pt x="122" y="4"/>
                </a:cubicBezTo>
                <a:cubicBezTo>
                  <a:pt x="124" y="7"/>
                  <a:pt x="124" y="12"/>
                  <a:pt x="121" y="15"/>
                </a:cubicBezTo>
                <a:lnTo>
                  <a:pt x="62" y="65"/>
                </a:lnTo>
                <a:close/>
              </a:path>
            </a:pathLst>
          </a:custGeom>
          <a:solidFill>
            <a:srgbClr val="E79824"/>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61" name="Freeform 5"/>
          <p:cNvSpPr>
            <a:spLocks noChangeAspect="1"/>
          </p:cNvSpPr>
          <p:nvPr/>
        </p:nvSpPr>
        <p:spPr bwMode="auto">
          <a:xfrm rot="16200000">
            <a:off x="8664378" y="1494542"/>
            <a:ext cx="457200" cy="184023"/>
          </a:xfrm>
          <a:custGeom>
            <a:avLst/>
            <a:gdLst>
              <a:gd name="T0" fmla="*/ 62 w 124"/>
              <a:gd name="T1" fmla="*/ 65 h 65"/>
              <a:gd name="T2" fmla="*/ 4 w 124"/>
              <a:gd name="T3" fmla="*/ 15 h 65"/>
              <a:gd name="T4" fmla="*/ 3 w 124"/>
              <a:gd name="T5" fmla="*/ 4 h 65"/>
              <a:gd name="T6" fmla="*/ 14 w 124"/>
              <a:gd name="T7" fmla="*/ 3 h 65"/>
              <a:gd name="T8" fmla="*/ 62 w 124"/>
              <a:gd name="T9" fmla="*/ 44 h 65"/>
              <a:gd name="T10" fmla="*/ 110 w 124"/>
              <a:gd name="T11" fmla="*/ 3 h 65"/>
              <a:gd name="T12" fmla="*/ 122 w 124"/>
              <a:gd name="T13" fmla="*/ 4 h 65"/>
              <a:gd name="T14" fmla="*/ 121 w 124"/>
              <a:gd name="T15" fmla="*/ 15 h 65"/>
              <a:gd name="T16" fmla="*/ 62 w 124"/>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65">
                <a:moveTo>
                  <a:pt x="62" y="65"/>
                </a:moveTo>
                <a:cubicBezTo>
                  <a:pt x="4" y="15"/>
                  <a:pt x="4" y="15"/>
                  <a:pt x="4" y="15"/>
                </a:cubicBezTo>
                <a:cubicBezTo>
                  <a:pt x="1" y="12"/>
                  <a:pt x="0" y="7"/>
                  <a:pt x="3" y="4"/>
                </a:cubicBezTo>
                <a:cubicBezTo>
                  <a:pt x="6" y="1"/>
                  <a:pt x="11" y="0"/>
                  <a:pt x="14" y="3"/>
                </a:cubicBezTo>
                <a:cubicBezTo>
                  <a:pt x="62" y="44"/>
                  <a:pt x="62" y="44"/>
                  <a:pt x="62" y="44"/>
                </a:cubicBezTo>
                <a:cubicBezTo>
                  <a:pt x="110" y="3"/>
                  <a:pt x="110" y="3"/>
                  <a:pt x="110" y="3"/>
                </a:cubicBezTo>
                <a:cubicBezTo>
                  <a:pt x="114" y="0"/>
                  <a:pt x="119" y="1"/>
                  <a:pt x="122" y="4"/>
                </a:cubicBezTo>
                <a:cubicBezTo>
                  <a:pt x="124" y="7"/>
                  <a:pt x="124" y="12"/>
                  <a:pt x="121" y="15"/>
                </a:cubicBezTo>
                <a:lnTo>
                  <a:pt x="62" y="65"/>
                </a:lnTo>
                <a:close/>
              </a:path>
            </a:pathLst>
          </a:custGeom>
          <a:solidFill>
            <a:srgbClr val="58595B"/>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38" name="Rectangle 37">
            <a:extLst>
              <a:ext uri="{FF2B5EF4-FFF2-40B4-BE49-F238E27FC236}">
                <a16:creationId xmlns:a16="http://schemas.microsoft.com/office/drawing/2014/main" id="{CAC76DCE-CB44-4D7C-B663-84AA26DF0F76}"/>
              </a:ext>
            </a:extLst>
          </p:cNvPr>
          <p:cNvSpPr/>
          <p:nvPr/>
        </p:nvSpPr>
        <p:spPr>
          <a:xfrm>
            <a:off x="9647552" y="178240"/>
            <a:ext cx="2453429" cy="369332"/>
          </a:xfrm>
          <a:prstGeom prst="rect">
            <a:avLst/>
          </a:prstGeom>
        </p:spPr>
        <p:txBody>
          <a:bodyPr wrap="none">
            <a:spAutoFit/>
          </a:bodyPr>
          <a:lstStyle/>
          <a:p>
            <a:r>
              <a:rPr lang="en-US" dirty="0">
                <a:solidFill>
                  <a:srgbClr val="4F8CBD"/>
                </a:solidFill>
                <a:latin typeface="Arial" charset="0"/>
                <a:ea typeface="Arial" charset="0"/>
                <a:cs typeface="Arial" charset="0"/>
              </a:rPr>
              <a:t>harry.perper@nist.gov</a:t>
            </a:r>
            <a:endParaRPr lang="en-US" dirty="0"/>
          </a:p>
        </p:txBody>
      </p:sp>
    </p:spTree>
    <p:extLst>
      <p:ext uri="{BB962C8B-B14F-4D97-AF65-F5344CB8AC3E}">
        <p14:creationId xmlns:p14="http://schemas.microsoft.com/office/powerpoint/2010/main" val="99072006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14" grpId="0"/>
      <p:bldP spid="16" grpId="0"/>
      <p:bldP spid="17" grpId="0"/>
      <p:bldP spid="9" grpId="0"/>
      <p:bldP spid="59" grpId="0" animBg="1"/>
      <p:bldP spid="60"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Publications</a:t>
            </a:r>
          </a:p>
        </p:txBody>
      </p:sp>
    </p:spTree>
    <p:extLst>
      <p:ext uri="{BB962C8B-B14F-4D97-AF65-F5344CB8AC3E}">
        <p14:creationId xmlns:p14="http://schemas.microsoft.com/office/powerpoint/2010/main" val="2941302929"/>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B9BDB-AC1C-4619-8071-128CA51D9DFB}"/>
              </a:ext>
            </a:extLst>
          </p:cNvPr>
          <p:cNvSpPr>
            <a:spLocks noGrp="1"/>
          </p:cNvSpPr>
          <p:nvPr>
            <p:ph type="title"/>
          </p:nvPr>
        </p:nvSpPr>
        <p:spPr>
          <a:xfrm>
            <a:off x="558800" y="202216"/>
            <a:ext cx="10515600" cy="590931"/>
          </a:xfrm>
        </p:spPr>
        <p:txBody>
          <a:bodyPr/>
          <a:lstStyle/>
          <a:p>
            <a:r>
              <a:rPr lang="en-US" dirty="0"/>
              <a:t>Practice Guides for the Energy Sector</a:t>
            </a:r>
          </a:p>
        </p:txBody>
      </p:sp>
      <p:pic>
        <p:nvPicPr>
          <p:cNvPr id="5" name="Picture 4">
            <a:extLst>
              <a:ext uri="{FF2B5EF4-FFF2-40B4-BE49-F238E27FC236}">
                <a16:creationId xmlns:a16="http://schemas.microsoft.com/office/drawing/2014/main" id="{128B1A14-9EFB-448E-9249-7726FE5B250F}"/>
              </a:ext>
            </a:extLst>
          </p:cNvPr>
          <p:cNvPicPr>
            <a:picLocks noChangeAspect="1"/>
          </p:cNvPicPr>
          <p:nvPr/>
        </p:nvPicPr>
        <p:blipFill>
          <a:blip r:embed="rId3"/>
          <a:stretch>
            <a:fillRect/>
          </a:stretch>
        </p:blipFill>
        <p:spPr>
          <a:xfrm>
            <a:off x="8084742" y="1666211"/>
            <a:ext cx="2826697" cy="3642906"/>
          </a:xfrm>
          <a:prstGeom prst="rect">
            <a:avLst/>
          </a:prstGeom>
          <a:ln>
            <a:solidFill>
              <a:schemeClr val="accent1"/>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53A56BA6-9A39-4C35-8435-9B121E6F8777}"/>
              </a:ext>
            </a:extLst>
          </p:cNvPr>
          <p:cNvPicPr>
            <a:picLocks noChangeAspect="1"/>
          </p:cNvPicPr>
          <p:nvPr/>
        </p:nvPicPr>
        <p:blipFill>
          <a:blip r:embed="rId4"/>
          <a:stretch>
            <a:fillRect/>
          </a:stretch>
        </p:blipFill>
        <p:spPr>
          <a:xfrm>
            <a:off x="4415071" y="1666211"/>
            <a:ext cx="2786168" cy="3642906"/>
          </a:xfrm>
          <a:prstGeom prst="rect">
            <a:avLst/>
          </a:prstGeom>
          <a:ln>
            <a:solidFill>
              <a:schemeClr val="accent1"/>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D1B5048E-D8DB-4276-90F4-B2B53086A21B}"/>
              </a:ext>
            </a:extLst>
          </p:cNvPr>
          <p:cNvPicPr>
            <a:picLocks noChangeAspect="1"/>
          </p:cNvPicPr>
          <p:nvPr/>
        </p:nvPicPr>
        <p:blipFill>
          <a:blip r:embed="rId5"/>
          <a:stretch>
            <a:fillRect/>
          </a:stretch>
        </p:blipFill>
        <p:spPr>
          <a:xfrm>
            <a:off x="732836" y="1693778"/>
            <a:ext cx="2798732" cy="3642906"/>
          </a:xfrm>
          <a:prstGeom prst="rect">
            <a:avLst/>
          </a:prstGeom>
          <a:ln>
            <a:solidFill>
              <a:schemeClr val="accent1"/>
            </a:solidFill>
          </a:ln>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ABF7061C-F9A2-47A1-B164-8DD018B7ABCC}"/>
              </a:ext>
            </a:extLst>
          </p:cNvPr>
          <p:cNvSpPr txBox="1"/>
          <p:nvPr/>
        </p:nvSpPr>
        <p:spPr>
          <a:xfrm>
            <a:off x="725271" y="5476886"/>
            <a:ext cx="2589291" cy="923330"/>
          </a:xfrm>
          <a:prstGeom prst="rect">
            <a:avLst/>
          </a:prstGeom>
          <a:noFill/>
        </p:spPr>
        <p:txBody>
          <a:bodyPr wrap="square" rtlCol="0">
            <a:spAutoFit/>
          </a:bodyPr>
          <a:lstStyle/>
          <a:p>
            <a:pPr algn="ctr">
              <a:spcAft>
                <a:spcPts val="800"/>
              </a:spcAft>
            </a:pPr>
            <a:r>
              <a:rPr lang="en-US" dirty="0">
                <a:latin typeface="Arial" charset="0"/>
                <a:ea typeface="Arial" charset="0"/>
                <a:cs typeface="Arial" charset="0"/>
              </a:rPr>
              <a:t>Control WHO is on your networks and in your facilities</a:t>
            </a:r>
          </a:p>
        </p:txBody>
      </p:sp>
      <p:sp>
        <p:nvSpPr>
          <p:cNvPr id="9" name="TextBox 8">
            <a:extLst>
              <a:ext uri="{FF2B5EF4-FFF2-40B4-BE49-F238E27FC236}">
                <a16:creationId xmlns:a16="http://schemas.microsoft.com/office/drawing/2014/main" id="{1C517EE2-A8EB-460C-BADA-8F495814A666}"/>
              </a:ext>
            </a:extLst>
          </p:cNvPr>
          <p:cNvSpPr txBox="1"/>
          <p:nvPr/>
        </p:nvSpPr>
        <p:spPr>
          <a:xfrm>
            <a:off x="4513509" y="5615385"/>
            <a:ext cx="2589291" cy="646331"/>
          </a:xfrm>
          <a:prstGeom prst="rect">
            <a:avLst/>
          </a:prstGeom>
          <a:noFill/>
        </p:spPr>
        <p:txBody>
          <a:bodyPr wrap="square" rtlCol="0">
            <a:spAutoFit/>
          </a:bodyPr>
          <a:lstStyle/>
          <a:p>
            <a:pPr algn="ctr">
              <a:spcAft>
                <a:spcPts val="800"/>
              </a:spcAft>
            </a:pPr>
            <a:r>
              <a:rPr lang="en-US" dirty="0">
                <a:latin typeface="Arial" charset="0"/>
                <a:ea typeface="Arial" charset="0"/>
                <a:cs typeface="Arial" charset="0"/>
              </a:rPr>
              <a:t>Know WHAT is on your networks</a:t>
            </a:r>
          </a:p>
        </p:txBody>
      </p:sp>
      <p:sp>
        <p:nvSpPr>
          <p:cNvPr id="10" name="TextBox 9">
            <a:extLst>
              <a:ext uri="{FF2B5EF4-FFF2-40B4-BE49-F238E27FC236}">
                <a16:creationId xmlns:a16="http://schemas.microsoft.com/office/drawing/2014/main" id="{0EB42FC9-40DE-4590-9A9F-AC155EF8FD12}"/>
              </a:ext>
            </a:extLst>
          </p:cNvPr>
          <p:cNvSpPr txBox="1"/>
          <p:nvPr/>
        </p:nvSpPr>
        <p:spPr>
          <a:xfrm>
            <a:off x="8144092" y="5472276"/>
            <a:ext cx="2707995" cy="923330"/>
          </a:xfrm>
          <a:prstGeom prst="rect">
            <a:avLst/>
          </a:prstGeom>
          <a:noFill/>
        </p:spPr>
        <p:txBody>
          <a:bodyPr wrap="square" rtlCol="0">
            <a:spAutoFit/>
          </a:bodyPr>
          <a:lstStyle/>
          <a:p>
            <a:pPr algn="ctr">
              <a:spcAft>
                <a:spcPts val="800"/>
              </a:spcAft>
            </a:pPr>
            <a:r>
              <a:rPr lang="en-US" dirty="0">
                <a:latin typeface="Arial" charset="0"/>
                <a:ea typeface="Arial" charset="0"/>
                <a:cs typeface="Arial" charset="0"/>
              </a:rPr>
              <a:t>Understand what the people and things on your networks are doing</a:t>
            </a:r>
          </a:p>
        </p:txBody>
      </p:sp>
      <p:sp>
        <p:nvSpPr>
          <p:cNvPr id="11" name="TextBox 10">
            <a:extLst>
              <a:ext uri="{FF2B5EF4-FFF2-40B4-BE49-F238E27FC236}">
                <a16:creationId xmlns:a16="http://schemas.microsoft.com/office/drawing/2014/main" id="{AC97FC58-DBB8-475D-BE46-09B808BAEA4D}"/>
              </a:ext>
            </a:extLst>
          </p:cNvPr>
          <p:cNvSpPr txBox="1"/>
          <p:nvPr/>
        </p:nvSpPr>
        <p:spPr>
          <a:xfrm>
            <a:off x="829991" y="920297"/>
            <a:ext cx="2589291" cy="646331"/>
          </a:xfrm>
          <a:prstGeom prst="rect">
            <a:avLst/>
          </a:prstGeom>
          <a:noFill/>
        </p:spPr>
        <p:txBody>
          <a:bodyPr wrap="square" rtlCol="0">
            <a:spAutoFit/>
          </a:bodyPr>
          <a:lstStyle/>
          <a:p>
            <a:pPr algn="ctr">
              <a:spcAft>
                <a:spcPts val="800"/>
              </a:spcAft>
            </a:pPr>
            <a:r>
              <a:rPr lang="en-US" i="1" dirty="0">
                <a:latin typeface="Arial" charset="0"/>
                <a:ea typeface="Arial" charset="0"/>
                <a:cs typeface="Arial" charset="0"/>
              </a:rPr>
              <a:t>SP 1800-2: Identity and Access Management</a:t>
            </a:r>
          </a:p>
        </p:txBody>
      </p:sp>
      <p:sp>
        <p:nvSpPr>
          <p:cNvPr id="12" name="TextBox 11">
            <a:extLst>
              <a:ext uri="{FF2B5EF4-FFF2-40B4-BE49-F238E27FC236}">
                <a16:creationId xmlns:a16="http://schemas.microsoft.com/office/drawing/2014/main" id="{042D985C-FE52-42E7-B425-F7C07E6F60FA}"/>
              </a:ext>
            </a:extLst>
          </p:cNvPr>
          <p:cNvSpPr txBox="1"/>
          <p:nvPr/>
        </p:nvSpPr>
        <p:spPr>
          <a:xfrm>
            <a:off x="4302786" y="856722"/>
            <a:ext cx="2898454" cy="646331"/>
          </a:xfrm>
          <a:prstGeom prst="rect">
            <a:avLst/>
          </a:prstGeom>
          <a:noFill/>
        </p:spPr>
        <p:txBody>
          <a:bodyPr wrap="square" rtlCol="0">
            <a:spAutoFit/>
          </a:bodyPr>
          <a:lstStyle/>
          <a:p>
            <a:pPr algn="ctr">
              <a:spcAft>
                <a:spcPts val="800"/>
              </a:spcAft>
            </a:pPr>
            <a:r>
              <a:rPr lang="en-US" i="1" dirty="0">
                <a:latin typeface="Arial" charset="0"/>
                <a:ea typeface="Arial" charset="0"/>
                <a:cs typeface="Arial" charset="0"/>
              </a:rPr>
              <a:t>SP 1800-23: Energy Sector Asset Management</a:t>
            </a:r>
          </a:p>
        </p:txBody>
      </p:sp>
      <p:sp>
        <p:nvSpPr>
          <p:cNvPr id="13" name="TextBox 12">
            <a:extLst>
              <a:ext uri="{FF2B5EF4-FFF2-40B4-BE49-F238E27FC236}">
                <a16:creationId xmlns:a16="http://schemas.microsoft.com/office/drawing/2014/main" id="{88E6152E-2926-4F6C-A775-035FBF0ADDAA}"/>
              </a:ext>
            </a:extLst>
          </p:cNvPr>
          <p:cNvSpPr txBox="1"/>
          <p:nvPr/>
        </p:nvSpPr>
        <p:spPr>
          <a:xfrm>
            <a:off x="7804088" y="856721"/>
            <a:ext cx="3270312" cy="646331"/>
          </a:xfrm>
          <a:prstGeom prst="rect">
            <a:avLst/>
          </a:prstGeom>
          <a:noFill/>
        </p:spPr>
        <p:txBody>
          <a:bodyPr wrap="square" rtlCol="0">
            <a:spAutoFit/>
          </a:bodyPr>
          <a:lstStyle/>
          <a:p>
            <a:pPr algn="ctr">
              <a:spcAft>
                <a:spcPts val="800"/>
              </a:spcAft>
            </a:pPr>
            <a:r>
              <a:rPr lang="en-US" i="1" dirty="0">
                <a:latin typeface="Arial" charset="0"/>
                <a:ea typeface="Arial" charset="0"/>
                <a:cs typeface="Arial" charset="0"/>
              </a:rPr>
              <a:t>SP 1800-7: Situational Awareness for Electric Utilities</a:t>
            </a:r>
          </a:p>
        </p:txBody>
      </p:sp>
      <p:sp>
        <p:nvSpPr>
          <p:cNvPr id="14" name="Rectangle 13">
            <a:extLst>
              <a:ext uri="{FF2B5EF4-FFF2-40B4-BE49-F238E27FC236}">
                <a16:creationId xmlns:a16="http://schemas.microsoft.com/office/drawing/2014/main" id="{AA5952E9-2ADF-4554-A9B8-BFB12D95FBDA}"/>
              </a:ext>
            </a:extLst>
          </p:cNvPr>
          <p:cNvSpPr/>
          <p:nvPr/>
        </p:nvSpPr>
        <p:spPr>
          <a:xfrm>
            <a:off x="9647552" y="178240"/>
            <a:ext cx="2453429" cy="369332"/>
          </a:xfrm>
          <a:prstGeom prst="rect">
            <a:avLst/>
          </a:prstGeom>
        </p:spPr>
        <p:txBody>
          <a:bodyPr wrap="none">
            <a:spAutoFit/>
          </a:bodyPr>
          <a:lstStyle/>
          <a:p>
            <a:r>
              <a:rPr lang="en-US" dirty="0">
                <a:solidFill>
                  <a:srgbClr val="4F8CBD"/>
                </a:solidFill>
                <a:latin typeface="Arial" charset="0"/>
                <a:ea typeface="Arial" charset="0"/>
                <a:cs typeface="Arial" charset="0"/>
              </a:rPr>
              <a:t>harry.perper@nist.gov</a:t>
            </a:r>
            <a:endParaRPr lang="en-US" dirty="0"/>
          </a:p>
        </p:txBody>
      </p:sp>
    </p:spTree>
    <p:extLst>
      <p:ext uri="{BB962C8B-B14F-4D97-AF65-F5344CB8AC3E}">
        <p14:creationId xmlns:p14="http://schemas.microsoft.com/office/powerpoint/2010/main" val="280748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Portfolio </a:t>
            </a:r>
          </a:p>
        </p:txBody>
      </p:sp>
      <p:sp>
        <p:nvSpPr>
          <p:cNvPr id="5" name="Content Placeholder 2"/>
          <p:cNvSpPr txBox="1">
            <a:spLocks/>
          </p:cNvSpPr>
          <p:nvPr/>
        </p:nvSpPr>
        <p:spPr>
          <a:xfrm>
            <a:off x="560242" y="907542"/>
            <a:ext cx="11325450" cy="5681627"/>
          </a:xfrm>
          <a:prstGeom prst="rect">
            <a:avLst/>
          </a:prstGeom>
        </p:spPr>
        <p:txBody>
          <a:bodyPr vert="horz" wrap="square" lIns="91416" tIns="45708" rIns="91416" bIns="45708" numCol="3" spcCol="228600" rtlCol="0">
            <a:noAutofit/>
          </a:bodyPr>
          <a:lstStyle>
            <a:lvl1pPr marL="0" indent="0" algn="l" defTabSz="914400" rtl="0" eaLnBrk="1" latinLnBrk="0" hangingPunct="1">
              <a:lnSpc>
                <a:spcPct val="90000"/>
              </a:lnSpc>
              <a:spcBef>
                <a:spcPts val="1000"/>
              </a:spcBef>
              <a:buFont typeface="Arial"/>
              <a:buNone/>
              <a:defRPr sz="2400" b="1" kern="1200">
                <a:solidFill>
                  <a:srgbClr val="4F8CBD"/>
                </a:solidFill>
                <a:latin typeface="+mn-lt"/>
                <a:ea typeface="+mn-ea"/>
                <a:cs typeface="+mn-cs"/>
              </a:defRPr>
            </a:lvl1pPr>
            <a:lvl2pPr marL="228600" indent="-228600" algn="l" defTabSz="914400" rtl="0" eaLnBrk="1" latinLnBrk="0" hangingPunct="1">
              <a:lnSpc>
                <a:spcPct val="100000"/>
              </a:lnSpc>
              <a:spcBef>
                <a:spcPts val="800"/>
              </a:spcBef>
              <a:spcAft>
                <a:spcPts val="800"/>
              </a:spcAft>
              <a:buFont typeface="Arial"/>
              <a:buChar char="•"/>
              <a:tabLst/>
              <a:defRPr sz="2200" kern="1200">
                <a:solidFill>
                  <a:schemeClr val="tx1"/>
                </a:solidFill>
                <a:latin typeface="+mn-lt"/>
                <a:ea typeface="+mn-ea"/>
                <a:cs typeface="+mn-cs"/>
              </a:defRPr>
            </a:lvl2pPr>
            <a:lvl3pPr marL="457200" indent="-228600" algn="l" defTabSz="914400" rtl="0" eaLnBrk="1" latinLnBrk="0" hangingPunct="1">
              <a:lnSpc>
                <a:spcPct val="100000"/>
              </a:lnSpc>
              <a:spcBef>
                <a:spcPts val="800"/>
              </a:spcBef>
              <a:spcAft>
                <a:spcPts val="800"/>
              </a:spcAft>
              <a:buFont typeface="Wingdings" charset="2"/>
              <a:buChar char="§"/>
              <a:tabLst/>
              <a:defRPr sz="2000" kern="1200">
                <a:solidFill>
                  <a:schemeClr val="tx1"/>
                </a:solidFill>
                <a:latin typeface="+mn-lt"/>
                <a:ea typeface="+mn-ea"/>
                <a:cs typeface="+mn-cs"/>
              </a:defRPr>
            </a:lvl3pPr>
            <a:lvl4pPr marL="685800" indent="-228600" algn="l" defTabSz="914400" rtl="0" eaLnBrk="1" latinLnBrk="0" hangingPunct="1">
              <a:lnSpc>
                <a:spcPct val="100000"/>
              </a:lnSpc>
              <a:spcBef>
                <a:spcPts val="800"/>
              </a:spcBef>
              <a:spcAft>
                <a:spcPts val="800"/>
              </a:spcAft>
              <a:buFont typeface=".AppleSystemUIFont" charset="-120"/>
              <a:buChar char="-"/>
              <a:tabLst/>
              <a:defRPr sz="1800" kern="1200">
                <a:solidFill>
                  <a:schemeClr val="tx1"/>
                </a:solidFill>
                <a:latin typeface="+mn-lt"/>
                <a:ea typeface="+mn-ea"/>
                <a:cs typeface="+mn-cs"/>
              </a:defRPr>
            </a:lvl4pPr>
            <a:lvl5pPr marL="914400" indent="-228600" algn="l" defTabSz="914400" rtl="0" eaLnBrk="1" latinLnBrk="0" hangingPunct="1">
              <a:lnSpc>
                <a:spcPct val="100000"/>
              </a:lnSpc>
              <a:spcBef>
                <a:spcPts val="800"/>
              </a:spcBef>
              <a:spcAft>
                <a:spcPts val="800"/>
              </a:spcAft>
              <a:buFont typeface=".AppleSystemUIFont" charset="-12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25382" indent="-125382" defTabSz="914172">
              <a:buFont typeface="Arial" charset="0"/>
              <a:buChar char="•"/>
            </a:pPr>
            <a:r>
              <a:rPr lang="en-US" sz="2000" b="0" dirty="0">
                <a:solidFill>
                  <a:srgbClr val="000000"/>
                </a:solidFill>
                <a:latin typeface="Arial" panose="020B0604020202020204"/>
              </a:rPr>
              <a:t>Attribute Based Access Control </a:t>
            </a:r>
            <a:br>
              <a:rPr lang="en-US" sz="2000" b="0" dirty="0">
                <a:solidFill>
                  <a:srgbClr val="000000"/>
                </a:solidFill>
                <a:latin typeface="Arial" panose="020B0604020202020204"/>
              </a:rPr>
            </a:br>
            <a:r>
              <a:rPr lang="en-US" sz="2000" b="0" dirty="0">
                <a:solidFill>
                  <a:srgbClr val="E79824"/>
                </a:solidFill>
                <a:latin typeface="Arial" panose="020B0604020202020204"/>
              </a:rPr>
              <a:t>(SP 1800-3)</a:t>
            </a:r>
          </a:p>
          <a:p>
            <a:pPr marL="125382" indent="-125382" defTabSz="914172">
              <a:buFont typeface="Arial" charset="0"/>
              <a:buChar char="•"/>
            </a:pPr>
            <a:r>
              <a:rPr lang="en-US" sz="2000" b="0" dirty="0">
                <a:latin typeface="Arial" panose="020B0604020202020204"/>
              </a:rPr>
              <a:t>Consumer/Retail: </a:t>
            </a:r>
            <a:r>
              <a:rPr lang="en-US" sz="2000" b="0" dirty="0">
                <a:solidFill>
                  <a:srgbClr val="000000"/>
                </a:solidFill>
                <a:latin typeface="Arial" panose="020B0604020202020204"/>
              </a:rPr>
              <a:t>Multifactor Authentication for e-Commerce (</a:t>
            </a:r>
            <a:r>
              <a:rPr lang="en-US" sz="2000" b="0" dirty="0">
                <a:solidFill>
                  <a:srgbClr val="E79824"/>
                </a:solidFill>
                <a:latin typeface="Arial" panose="020B0604020202020204"/>
              </a:rPr>
              <a:t>SP 1800-17)</a:t>
            </a:r>
            <a:endParaRPr lang="en-US" sz="2000" b="0" dirty="0">
              <a:solidFill>
                <a:srgbClr val="000000"/>
              </a:solidFill>
              <a:latin typeface="Arial" panose="020B0604020202020204"/>
            </a:endParaRPr>
          </a:p>
          <a:p>
            <a:pPr marL="125382" indent="-125382" defTabSz="914172">
              <a:buFont typeface="Arial" charset="0"/>
              <a:buChar char="•"/>
            </a:pPr>
            <a:r>
              <a:rPr lang="en-US" sz="2000" b="0" dirty="0">
                <a:solidFill>
                  <a:srgbClr val="000000"/>
                </a:solidFill>
                <a:latin typeface="Arial" panose="020B0604020202020204"/>
              </a:rPr>
              <a:t>Data Integrity: Identifying and Protecting </a:t>
            </a:r>
          </a:p>
          <a:p>
            <a:pPr marL="125382" indent="-125382" defTabSz="914172">
              <a:buFont typeface="Arial" charset="0"/>
              <a:buChar char="•"/>
            </a:pPr>
            <a:r>
              <a:rPr lang="en-US" sz="2000" b="0" dirty="0">
                <a:solidFill>
                  <a:srgbClr val="000000"/>
                </a:solidFill>
                <a:latin typeface="Arial" panose="020B0604020202020204"/>
              </a:rPr>
              <a:t>Data Integrity: Detecting and Responding </a:t>
            </a:r>
          </a:p>
          <a:p>
            <a:pPr marL="125382" indent="-125382" defTabSz="914172">
              <a:buFont typeface="Arial" charset="0"/>
              <a:buChar char="•"/>
            </a:pPr>
            <a:r>
              <a:rPr lang="en-US" sz="2000" b="0" dirty="0">
                <a:solidFill>
                  <a:srgbClr val="000000"/>
                </a:solidFill>
                <a:latin typeface="Arial" panose="020B0604020202020204"/>
              </a:rPr>
              <a:t>Data Integrity: Recovering </a:t>
            </a:r>
            <a:br>
              <a:rPr lang="en-US" sz="2000" b="0" dirty="0">
                <a:solidFill>
                  <a:srgbClr val="000000"/>
                </a:solidFill>
                <a:latin typeface="Arial" panose="020B0604020202020204"/>
              </a:rPr>
            </a:br>
            <a:r>
              <a:rPr lang="en-US" sz="2000" b="0" dirty="0">
                <a:solidFill>
                  <a:srgbClr val="E79824"/>
                </a:solidFill>
                <a:latin typeface="Arial" panose="020B0604020202020204"/>
              </a:rPr>
              <a:t>(SP 1800-11)</a:t>
            </a:r>
          </a:p>
          <a:p>
            <a:pPr marL="125382" indent="-125382" defTabSz="914172">
              <a:buFont typeface="Arial" charset="0"/>
              <a:buChar char="•"/>
            </a:pPr>
            <a:r>
              <a:rPr lang="en-US" sz="2000" b="0" dirty="0">
                <a:solidFill>
                  <a:srgbClr val="000000"/>
                </a:solidFill>
                <a:latin typeface="Arial" panose="020B0604020202020204"/>
              </a:rPr>
              <a:t>Derived PIV Credentials </a:t>
            </a:r>
            <a:br>
              <a:rPr lang="en-US" sz="2000" b="0" dirty="0">
                <a:solidFill>
                  <a:srgbClr val="000000"/>
                </a:solidFill>
                <a:latin typeface="Arial" panose="020B0604020202020204"/>
              </a:rPr>
            </a:br>
            <a:r>
              <a:rPr lang="en-US" sz="2000" b="0" dirty="0">
                <a:solidFill>
                  <a:srgbClr val="E79824"/>
                </a:solidFill>
                <a:latin typeface="Arial" panose="020B0604020202020204"/>
              </a:rPr>
              <a:t>(SP 1800-12)</a:t>
            </a:r>
          </a:p>
          <a:p>
            <a:pPr marL="125382" indent="-125382" defTabSz="914172">
              <a:buFont typeface="Arial" charset="0"/>
              <a:buChar char="•"/>
            </a:pPr>
            <a:r>
              <a:rPr lang="en-US" sz="2000" b="0" dirty="0">
                <a:solidFill>
                  <a:srgbClr val="000000"/>
                </a:solidFill>
                <a:latin typeface="Arial" panose="020B0604020202020204"/>
              </a:rPr>
              <a:t>DNS-Based Email Security </a:t>
            </a:r>
            <a:br>
              <a:rPr lang="en-US" sz="2000" b="0" dirty="0">
                <a:solidFill>
                  <a:srgbClr val="000000"/>
                </a:solidFill>
                <a:latin typeface="Arial" panose="020B0604020202020204"/>
              </a:rPr>
            </a:br>
            <a:r>
              <a:rPr lang="en-US" sz="2000" b="0" dirty="0">
                <a:solidFill>
                  <a:srgbClr val="E79824"/>
                </a:solidFill>
                <a:latin typeface="Arial" panose="020B0604020202020204"/>
              </a:rPr>
              <a:t>(SP 1800-6)</a:t>
            </a:r>
          </a:p>
          <a:p>
            <a:pPr marL="125382" indent="-125382" defTabSz="914172">
              <a:buFont typeface="Arial" charset="0"/>
              <a:buChar char="•"/>
            </a:pPr>
            <a:endParaRPr lang="en-US" sz="2000" b="0" dirty="0">
              <a:latin typeface="Arial" panose="020B0604020202020204"/>
            </a:endParaRPr>
          </a:p>
          <a:p>
            <a:pPr marL="125382" indent="-125382" defTabSz="914172">
              <a:buFont typeface="Arial" charset="0"/>
              <a:buChar char="•"/>
            </a:pPr>
            <a:r>
              <a:rPr lang="en-US" sz="2000" b="0" dirty="0">
                <a:latin typeface="Arial" panose="020B0604020202020204"/>
              </a:rPr>
              <a:t>Financial Services: </a:t>
            </a:r>
            <a:r>
              <a:rPr lang="en-US" sz="2000" b="0" dirty="0">
                <a:solidFill>
                  <a:srgbClr val="000000"/>
                </a:solidFill>
                <a:latin typeface="Arial" panose="020B0604020202020204"/>
              </a:rPr>
              <a:t>Access Rights Management </a:t>
            </a:r>
            <a:r>
              <a:rPr lang="en-US" sz="2000" b="0" dirty="0">
                <a:solidFill>
                  <a:srgbClr val="E79824"/>
                </a:solidFill>
                <a:latin typeface="Arial" panose="020B0604020202020204"/>
              </a:rPr>
              <a:t>(SP 1800-9)</a:t>
            </a:r>
          </a:p>
          <a:p>
            <a:pPr marL="125382" indent="-125382" defTabSz="914172">
              <a:buFont typeface="Arial" charset="0"/>
              <a:buChar char="•"/>
            </a:pPr>
            <a:r>
              <a:rPr lang="en-US" sz="2000" b="0" dirty="0">
                <a:latin typeface="Arial" panose="020B0604020202020204"/>
              </a:rPr>
              <a:t>Financial Services: </a:t>
            </a:r>
            <a:r>
              <a:rPr lang="en-US" sz="2000" b="0" dirty="0">
                <a:solidFill>
                  <a:srgbClr val="000000"/>
                </a:solidFill>
                <a:latin typeface="Arial" panose="020B0604020202020204"/>
              </a:rPr>
              <a:t>IT Asset Management </a:t>
            </a:r>
            <a:r>
              <a:rPr lang="en-US" sz="2000" b="0" dirty="0">
                <a:solidFill>
                  <a:srgbClr val="E79824"/>
                </a:solidFill>
                <a:latin typeface="Arial" panose="020B0604020202020204"/>
              </a:rPr>
              <a:t>(SP 1800-5)</a:t>
            </a:r>
          </a:p>
          <a:p>
            <a:pPr marL="125382" indent="-125382" defTabSz="914172">
              <a:buFont typeface="Arial" charset="0"/>
              <a:buChar char="•"/>
            </a:pPr>
            <a:r>
              <a:rPr lang="en-US" sz="2000" b="0" dirty="0">
                <a:latin typeface="Arial" panose="020B0604020202020204"/>
              </a:rPr>
              <a:t>Financial Services: </a:t>
            </a:r>
            <a:r>
              <a:rPr lang="en-US" sz="2000" b="0" dirty="0">
                <a:solidFill>
                  <a:srgbClr val="000000"/>
                </a:solidFill>
                <a:latin typeface="Arial" panose="020B0604020202020204"/>
              </a:rPr>
              <a:t>Privileged Account Management </a:t>
            </a:r>
            <a:r>
              <a:rPr lang="en-US" sz="2000" b="0" dirty="0">
                <a:solidFill>
                  <a:srgbClr val="E79824"/>
                </a:solidFill>
                <a:latin typeface="Arial" panose="020B0604020202020204"/>
              </a:rPr>
              <a:t>(SP 1800-18)</a:t>
            </a:r>
            <a:endParaRPr lang="en-US" sz="2000" b="0" dirty="0">
              <a:solidFill>
                <a:srgbClr val="000000"/>
              </a:solidFill>
              <a:latin typeface="Arial" panose="020B0604020202020204"/>
            </a:endParaRPr>
          </a:p>
          <a:p>
            <a:pPr marL="125382" indent="-125382" defTabSz="914172">
              <a:buFont typeface="Arial" charset="0"/>
              <a:buChar char="•"/>
            </a:pPr>
            <a:r>
              <a:rPr lang="en-US" sz="2000" b="0" dirty="0">
                <a:latin typeface="Arial" panose="020B0604020202020204"/>
              </a:rPr>
              <a:t>Healthcare: </a:t>
            </a:r>
            <a:r>
              <a:rPr lang="en-US" sz="2000" b="0" dirty="0">
                <a:solidFill>
                  <a:srgbClr val="000000"/>
                </a:solidFill>
                <a:latin typeface="Arial" panose="020B0604020202020204"/>
              </a:rPr>
              <a:t>Securing</a:t>
            </a:r>
            <a:r>
              <a:rPr lang="en-US" sz="2000" b="0" dirty="0">
                <a:latin typeface="Arial" panose="020B0604020202020204"/>
              </a:rPr>
              <a:t> </a:t>
            </a:r>
            <a:r>
              <a:rPr lang="en-US" sz="2000" b="0" dirty="0">
                <a:solidFill>
                  <a:srgbClr val="000000"/>
                </a:solidFill>
                <a:latin typeface="Arial" panose="020B0604020202020204"/>
              </a:rPr>
              <a:t>Electronic Health Records on Mobile Devices </a:t>
            </a:r>
            <a:r>
              <a:rPr lang="en-US" sz="2000" b="0" dirty="0">
                <a:solidFill>
                  <a:srgbClr val="E79824"/>
                </a:solidFill>
                <a:latin typeface="Arial" panose="020B0604020202020204"/>
              </a:rPr>
              <a:t>(SP 1800-1)</a:t>
            </a:r>
          </a:p>
          <a:p>
            <a:pPr marL="125382" indent="-125382" defTabSz="914172">
              <a:buFont typeface="Arial" charset="0"/>
              <a:buChar char="•"/>
            </a:pPr>
            <a:r>
              <a:rPr lang="en-US" sz="2000" b="0" dirty="0">
                <a:latin typeface="Arial" panose="020B0604020202020204"/>
              </a:rPr>
              <a:t>Healthcare: </a:t>
            </a:r>
            <a:r>
              <a:rPr lang="en-US" sz="2000" b="0" dirty="0">
                <a:solidFill>
                  <a:srgbClr val="000000"/>
                </a:solidFill>
                <a:latin typeface="Arial" panose="020B0604020202020204"/>
              </a:rPr>
              <a:t>Securing Picture Archiving and Communication Systems (PACS)</a:t>
            </a:r>
          </a:p>
          <a:p>
            <a:pPr marL="125382" indent="-125382" defTabSz="914172">
              <a:buFont typeface="Arial" charset="0"/>
              <a:buChar char="•"/>
            </a:pPr>
            <a:r>
              <a:rPr lang="en-US" sz="2000" b="0" dirty="0">
                <a:latin typeface="Arial" panose="020B0604020202020204"/>
              </a:rPr>
              <a:t>Healthcare: </a:t>
            </a:r>
            <a:r>
              <a:rPr lang="en-US" sz="2000" b="0" dirty="0">
                <a:solidFill>
                  <a:srgbClr val="000000"/>
                </a:solidFill>
                <a:latin typeface="Arial" panose="020B0604020202020204"/>
              </a:rPr>
              <a:t>Securing</a:t>
            </a:r>
            <a:r>
              <a:rPr lang="en-US" sz="2000" b="0" dirty="0">
                <a:latin typeface="Arial" panose="020B0604020202020204"/>
              </a:rPr>
              <a:t> </a:t>
            </a:r>
            <a:r>
              <a:rPr lang="en-US" sz="2000" b="0" dirty="0">
                <a:solidFill>
                  <a:srgbClr val="000000"/>
                </a:solidFill>
                <a:latin typeface="Arial" panose="020B0604020202020204"/>
              </a:rPr>
              <a:t>Wireless Infusion Pumps </a:t>
            </a:r>
            <a:br>
              <a:rPr lang="en-US" sz="2000" b="0" dirty="0">
                <a:solidFill>
                  <a:srgbClr val="000000"/>
                </a:solidFill>
                <a:latin typeface="Arial" panose="020B0604020202020204"/>
              </a:rPr>
            </a:br>
            <a:r>
              <a:rPr lang="en-US" sz="2000" b="0" dirty="0">
                <a:solidFill>
                  <a:srgbClr val="E79824"/>
                </a:solidFill>
                <a:latin typeface="Arial" panose="020B0604020202020204"/>
              </a:rPr>
              <a:t>(SP 1800-8)</a:t>
            </a:r>
          </a:p>
          <a:p>
            <a:pPr marL="125382" indent="-125382" defTabSz="914172">
              <a:buFont typeface="Arial" charset="0"/>
              <a:buChar char="•"/>
            </a:pPr>
            <a:r>
              <a:rPr lang="en-US" sz="2000" b="0" dirty="0">
                <a:latin typeface="Arial" panose="020B0604020202020204"/>
              </a:rPr>
              <a:t>Hospitality: </a:t>
            </a:r>
            <a:r>
              <a:rPr lang="en-US" sz="2000" b="0" dirty="0">
                <a:solidFill>
                  <a:srgbClr val="000000"/>
                </a:solidFill>
                <a:latin typeface="Arial" panose="020B0604020202020204"/>
              </a:rPr>
              <a:t>Securing Property Management Systems</a:t>
            </a:r>
          </a:p>
          <a:p>
            <a:pPr marL="125382" indent="-125382" defTabSz="914172">
              <a:buFont typeface="Arial" charset="0"/>
              <a:buChar char="•"/>
            </a:pPr>
            <a:r>
              <a:rPr lang="en-US" sz="2000" b="0" dirty="0">
                <a:solidFill>
                  <a:srgbClr val="000000"/>
                </a:solidFill>
                <a:latin typeface="Arial" panose="020B0604020202020204"/>
              </a:rPr>
              <a:t>Mitigating IoT-Based DDoS</a:t>
            </a:r>
          </a:p>
          <a:p>
            <a:pPr marL="125382" indent="-125382" defTabSz="914172">
              <a:buFont typeface="Arial" charset="0"/>
              <a:buChar char="•"/>
            </a:pPr>
            <a:r>
              <a:rPr lang="en-US" sz="2000" b="0" dirty="0">
                <a:latin typeface="Arial" panose="020B0604020202020204"/>
              </a:rPr>
              <a:t>Manufacturing: </a:t>
            </a:r>
            <a:r>
              <a:rPr lang="en-US" sz="2000" b="0" dirty="0">
                <a:solidFill>
                  <a:srgbClr val="000000"/>
                </a:solidFill>
                <a:latin typeface="Arial" panose="020B0604020202020204"/>
              </a:rPr>
              <a:t>Capabilities Assessment for Securing Manufacturing Industrial Control Systems</a:t>
            </a:r>
            <a:endParaRPr lang="en-US" sz="2000" b="0" dirty="0">
              <a:solidFill>
                <a:srgbClr val="E79824"/>
              </a:solidFill>
              <a:latin typeface="Arial" panose="020B0604020202020204"/>
            </a:endParaRPr>
          </a:p>
        </p:txBody>
      </p:sp>
    </p:spTree>
    <p:extLst>
      <p:ext uri="{BB962C8B-B14F-4D97-AF65-F5344CB8AC3E}">
        <p14:creationId xmlns:p14="http://schemas.microsoft.com/office/powerpoint/2010/main" val="1413576205"/>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Portfolio </a:t>
            </a:r>
            <a:r>
              <a:rPr lang="en-US" sz="2700" dirty="0"/>
              <a:t>(continued) </a:t>
            </a:r>
            <a:endParaRPr lang="en-US" dirty="0"/>
          </a:p>
        </p:txBody>
      </p:sp>
      <p:sp>
        <p:nvSpPr>
          <p:cNvPr id="5" name="Content Placeholder 2"/>
          <p:cNvSpPr txBox="1">
            <a:spLocks/>
          </p:cNvSpPr>
          <p:nvPr/>
        </p:nvSpPr>
        <p:spPr>
          <a:xfrm>
            <a:off x="439592" y="1016000"/>
            <a:ext cx="10750696" cy="5118100"/>
          </a:xfrm>
          <a:prstGeom prst="rect">
            <a:avLst/>
          </a:prstGeom>
        </p:spPr>
        <p:txBody>
          <a:bodyPr vert="horz" wrap="square" lIns="91416" tIns="45708" rIns="91416" bIns="45708" numCol="2" spcCol="228600" rtlCol="0">
            <a:noAutofit/>
          </a:bodyPr>
          <a:lstStyle>
            <a:lvl1pPr marL="0" indent="0" algn="l" defTabSz="914400" rtl="0" eaLnBrk="1" latinLnBrk="0" hangingPunct="1">
              <a:lnSpc>
                <a:spcPct val="90000"/>
              </a:lnSpc>
              <a:spcBef>
                <a:spcPts val="1000"/>
              </a:spcBef>
              <a:buFont typeface="Arial"/>
              <a:buNone/>
              <a:defRPr sz="2400" b="1" kern="1200">
                <a:solidFill>
                  <a:srgbClr val="4F8CBD"/>
                </a:solidFill>
                <a:latin typeface="+mn-lt"/>
                <a:ea typeface="+mn-ea"/>
                <a:cs typeface="+mn-cs"/>
              </a:defRPr>
            </a:lvl1pPr>
            <a:lvl2pPr marL="228600" indent="-228600" algn="l" defTabSz="914400" rtl="0" eaLnBrk="1" latinLnBrk="0" hangingPunct="1">
              <a:lnSpc>
                <a:spcPct val="100000"/>
              </a:lnSpc>
              <a:spcBef>
                <a:spcPts val="800"/>
              </a:spcBef>
              <a:spcAft>
                <a:spcPts val="800"/>
              </a:spcAft>
              <a:buFont typeface="Arial"/>
              <a:buChar char="•"/>
              <a:tabLst/>
              <a:defRPr sz="2200" kern="1200">
                <a:solidFill>
                  <a:schemeClr val="tx1"/>
                </a:solidFill>
                <a:latin typeface="+mn-lt"/>
                <a:ea typeface="+mn-ea"/>
                <a:cs typeface="+mn-cs"/>
              </a:defRPr>
            </a:lvl2pPr>
            <a:lvl3pPr marL="457200" indent="-228600" algn="l" defTabSz="914400" rtl="0" eaLnBrk="1" latinLnBrk="0" hangingPunct="1">
              <a:lnSpc>
                <a:spcPct val="100000"/>
              </a:lnSpc>
              <a:spcBef>
                <a:spcPts val="800"/>
              </a:spcBef>
              <a:spcAft>
                <a:spcPts val="800"/>
              </a:spcAft>
              <a:buFont typeface="Wingdings" charset="2"/>
              <a:buChar char="§"/>
              <a:tabLst/>
              <a:defRPr sz="2000" kern="1200">
                <a:solidFill>
                  <a:schemeClr val="tx1"/>
                </a:solidFill>
                <a:latin typeface="+mn-lt"/>
                <a:ea typeface="+mn-ea"/>
                <a:cs typeface="+mn-cs"/>
              </a:defRPr>
            </a:lvl3pPr>
            <a:lvl4pPr marL="685800" indent="-228600" algn="l" defTabSz="914400" rtl="0" eaLnBrk="1" latinLnBrk="0" hangingPunct="1">
              <a:lnSpc>
                <a:spcPct val="100000"/>
              </a:lnSpc>
              <a:spcBef>
                <a:spcPts val="800"/>
              </a:spcBef>
              <a:spcAft>
                <a:spcPts val="800"/>
              </a:spcAft>
              <a:buFont typeface=".AppleSystemUIFont" charset="-120"/>
              <a:buChar char="-"/>
              <a:tabLst/>
              <a:defRPr sz="1800" kern="1200">
                <a:solidFill>
                  <a:schemeClr val="tx1"/>
                </a:solidFill>
                <a:latin typeface="+mn-lt"/>
                <a:ea typeface="+mn-ea"/>
                <a:cs typeface="+mn-cs"/>
              </a:defRPr>
            </a:lvl4pPr>
            <a:lvl5pPr marL="914400" indent="-228600" algn="l" defTabSz="914400" rtl="0" eaLnBrk="1" latinLnBrk="0" hangingPunct="1">
              <a:lnSpc>
                <a:spcPct val="100000"/>
              </a:lnSpc>
              <a:spcBef>
                <a:spcPts val="800"/>
              </a:spcBef>
              <a:spcAft>
                <a:spcPts val="800"/>
              </a:spcAft>
              <a:buFont typeface=".AppleSystemUIFont" charset="-12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25382" indent="-125382" defTabSz="914172">
              <a:buFont typeface="Arial" charset="0"/>
              <a:buChar char="•"/>
            </a:pPr>
            <a:r>
              <a:rPr lang="en-US" sz="2000" b="0" dirty="0">
                <a:solidFill>
                  <a:srgbClr val="000000"/>
                </a:solidFill>
                <a:latin typeface="Arial" panose="020B0604020202020204"/>
              </a:rPr>
              <a:t>Mobile Device Security: Cloud and Hybrid Builds </a:t>
            </a:r>
            <a:r>
              <a:rPr lang="en-US" sz="2000" b="0" dirty="0">
                <a:solidFill>
                  <a:srgbClr val="E79824"/>
                </a:solidFill>
                <a:latin typeface="Arial" panose="020B0604020202020204"/>
              </a:rPr>
              <a:t>(SP 1800-4)</a:t>
            </a:r>
          </a:p>
          <a:p>
            <a:pPr marL="125382" indent="-125382" defTabSz="914172">
              <a:buFont typeface="Arial" charset="0"/>
              <a:buChar char="•"/>
            </a:pPr>
            <a:r>
              <a:rPr lang="en-US" sz="2000" b="0" dirty="0">
                <a:solidFill>
                  <a:srgbClr val="000000"/>
                </a:solidFill>
                <a:latin typeface="Arial" panose="020B0604020202020204"/>
              </a:rPr>
              <a:t>Mobile Device Security: Enterprise Builds</a:t>
            </a:r>
          </a:p>
          <a:p>
            <a:pPr marL="125382" indent="-125382" defTabSz="914172">
              <a:buFont typeface="Arial" charset="0"/>
              <a:buChar char="•"/>
            </a:pPr>
            <a:r>
              <a:rPr lang="en-US" sz="2000" b="0" dirty="0">
                <a:solidFill>
                  <a:srgbClr val="000000"/>
                </a:solidFill>
                <a:latin typeface="Arial" panose="020B0604020202020204"/>
              </a:rPr>
              <a:t>Mobile Threat Catalogue</a:t>
            </a:r>
          </a:p>
          <a:p>
            <a:pPr marL="125382" indent="-125382" defTabSz="914172">
              <a:buFont typeface="Arial" charset="0"/>
              <a:buChar char="•"/>
            </a:pPr>
            <a:r>
              <a:rPr lang="en-US" sz="2000" b="0" dirty="0">
                <a:solidFill>
                  <a:srgbClr val="000000"/>
                </a:solidFill>
                <a:latin typeface="Arial" panose="020B0604020202020204"/>
              </a:rPr>
              <a:t>Privacy-Enhanced Identity Federation</a:t>
            </a:r>
          </a:p>
          <a:p>
            <a:pPr marL="125382" indent="-125382" defTabSz="914172">
              <a:buFont typeface="Arial" charset="0"/>
              <a:buChar char="•"/>
            </a:pPr>
            <a:r>
              <a:rPr lang="en-US" sz="2000" b="0" dirty="0">
                <a:latin typeface="Arial" panose="020B0604020202020204"/>
              </a:rPr>
              <a:t>Public Safety/First Responder: </a:t>
            </a:r>
            <a:r>
              <a:rPr lang="en-US" sz="2000" b="0" dirty="0">
                <a:solidFill>
                  <a:srgbClr val="000000"/>
                </a:solidFill>
                <a:latin typeface="Arial" panose="020B0604020202020204"/>
              </a:rPr>
              <a:t>Mobile Application SSO (</a:t>
            </a:r>
            <a:r>
              <a:rPr lang="en-US" sz="2000" b="0" dirty="0">
                <a:solidFill>
                  <a:srgbClr val="E79824"/>
                </a:solidFill>
                <a:latin typeface="Arial" panose="020B0604020202020204"/>
              </a:rPr>
              <a:t>SP 1800-13)</a:t>
            </a:r>
            <a:endParaRPr lang="en-US" sz="2000" b="0" dirty="0">
              <a:solidFill>
                <a:srgbClr val="000000"/>
              </a:solidFill>
              <a:latin typeface="Arial" panose="020B0604020202020204"/>
            </a:endParaRPr>
          </a:p>
          <a:p>
            <a:pPr marL="125382" indent="-125382" defTabSz="914172">
              <a:buFont typeface="Arial" charset="0"/>
              <a:buChar char="•"/>
            </a:pPr>
            <a:r>
              <a:rPr lang="en-US" sz="2000" b="0" dirty="0">
                <a:solidFill>
                  <a:srgbClr val="000000"/>
                </a:solidFill>
                <a:latin typeface="Arial" panose="020B0604020202020204"/>
              </a:rPr>
              <a:t>Secure Inter-Domain Routing (</a:t>
            </a:r>
            <a:r>
              <a:rPr lang="en-US" sz="2000" b="0" dirty="0">
                <a:solidFill>
                  <a:srgbClr val="E79824"/>
                </a:solidFill>
                <a:latin typeface="Arial" panose="020B0604020202020204"/>
              </a:rPr>
              <a:t>SP 1800-14)</a:t>
            </a:r>
          </a:p>
          <a:p>
            <a:pPr marL="124619" indent="-124619" defTabSz="914172">
              <a:buFont typeface="Arial" charset="0"/>
              <a:buChar char="•"/>
            </a:pPr>
            <a:r>
              <a:rPr lang="en-US" sz="2000" b="0" dirty="0">
                <a:solidFill>
                  <a:srgbClr val="000000"/>
                </a:solidFill>
                <a:latin typeface="Arial" panose="020B0604020202020204"/>
              </a:rPr>
              <a:t>TLS Server Certificate </a:t>
            </a:r>
            <a:r>
              <a:rPr lang="en-US" sz="2000" b="0" dirty="0" err="1">
                <a:solidFill>
                  <a:srgbClr val="000000"/>
                </a:solidFill>
                <a:latin typeface="Arial" panose="020B0604020202020204"/>
              </a:rPr>
              <a:t>Mgmt</a:t>
            </a:r>
            <a:r>
              <a:rPr lang="en-US" sz="2000" b="0" dirty="0">
                <a:solidFill>
                  <a:srgbClr val="000000"/>
                </a:solidFill>
                <a:latin typeface="Arial" panose="020B0604020202020204"/>
              </a:rPr>
              <a:t> (</a:t>
            </a:r>
            <a:r>
              <a:rPr lang="en-US" sz="2000" b="0" dirty="0">
                <a:solidFill>
                  <a:srgbClr val="E79824"/>
                </a:solidFill>
                <a:latin typeface="Arial" panose="020B0604020202020204"/>
              </a:rPr>
              <a:t>SP 1800-16)</a:t>
            </a:r>
            <a:endParaRPr lang="en-US" sz="2000" b="0" dirty="0">
              <a:solidFill>
                <a:srgbClr val="000000"/>
              </a:solidFill>
              <a:latin typeface="Arial" panose="020B0604020202020204"/>
            </a:endParaRPr>
          </a:p>
          <a:p>
            <a:pPr marL="124619" indent="-124619" defTabSz="914172">
              <a:buFont typeface="Arial" charset="0"/>
              <a:buChar char="•"/>
            </a:pPr>
            <a:r>
              <a:rPr lang="en-US" sz="2000" b="0" dirty="0">
                <a:latin typeface="Arial" panose="020B0604020202020204"/>
              </a:rPr>
              <a:t>Transportation: </a:t>
            </a:r>
            <a:r>
              <a:rPr lang="en-US" sz="2000" b="0" dirty="0">
                <a:solidFill>
                  <a:srgbClr val="000000"/>
                </a:solidFill>
                <a:latin typeface="Arial" panose="020B0604020202020204"/>
              </a:rPr>
              <a:t>Maritime: Oil &amp; Natural Gas</a:t>
            </a:r>
          </a:p>
          <a:p>
            <a:pPr marL="124619" indent="-124619" defTabSz="914172">
              <a:buFont typeface="Arial" charset="0"/>
              <a:buChar char="•"/>
            </a:pPr>
            <a:r>
              <a:rPr lang="en-US" sz="2000" b="0" dirty="0">
                <a:solidFill>
                  <a:srgbClr val="000000"/>
                </a:solidFill>
                <a:latin typeface="Arial" panose="020B0604020202020204"/>
              </a:rPr>
              <a:t>Trusted Cloud </a:t>
            </a:r>
            <a:r>
              <a:rPr lang="en-US" sz="2000" b="0" dirty="0">
                <a:solidFill>
                  <a:srgbClr val="E79824"/>
                </a:solidFill>
                <a:latin typeface="Arial" panose="020B0604020202020204"/>
              </a:rPr>
              <a:t>(SP 1800-19)</a:t>
            </a:r>
          </a:p>
        </p:txBody>
      </p:sp>
    </p:spTree>
    <p:extLst>
      <p:ext uri="{BB962C8B-B14F-4D97-AF65-F5344CB8AC3E}">
        <p14:creationId xmlns:p14="http://schemas.microsoft.com/office/powerpoint/2010/main" val="2671219024"/>
      </p:ext>
    </p:extLst>
  </p:cSld>
  <p:clrMapOvr>
    <a:masterClrMapping/>
  </p:clrMapOvr>
  <p:transition spd="slow">
    <p:cover/>
  </p:transition>
</p:sld>
</file>

<file path=ppt/theme/theme1.xml><?xml version="1.0" encoding="utf-8"?>
<a:theme xmlns:a="http://schemas.openxmlformats.org/drawingml/2006/main" name="Custom Design">
  <a:themeElements>
    <a:clrScheme name="NCCoE">
      <a:dk1>
        <a:srgbClr val="000000"/>
      </a:dk1>
      <a:lt1>
        <a:srgbClr val="FFFFFF"/>
      </a:lt1>
      <a:dk2>
        <a:srgbClr val="53718F"/>
      </a:dk2>
      <a:lt2>
        <a:srgbClr val="E7E6E6"/>
      </a:lt2>
      <a:accent1>
        <a:srgbClr val="4F8CBD"/>
      </a:accent1>
      <a:accent2>
        <a:srgbClr val="E79824"/>
      </a:accent2>
      <a:accent3>
        <a:srgbClr val="808285"/>
      </a:accent3>
      <a:accent4>
        <a:srgbClr val="AC9AE5"/>
      </a:accent4>
      <a:accent5>
        <a:srgbClr val="FFCF1E"/>
      </a:accent5>
      <a:accent6>
        <a:srgbClr val="79CFE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375949F96E8C4486B705D9DD6A4C96" ma:contentTypeVersion="11" ma:contentTypeDescription="Create a new document." ma:contentTypeScope="" ma:versionID="36fde96d3a9f0fa1010fa836c3ee05a4">
  <xsd:schema xmlns:xsd="http://www.w3.org/2001/XMLSchema" xmlns:xs="http://www.w3.org/2001/XMLSchema" xmlns:p="http://schemas.microsoft.com/office/2006/metadata/properties" xmlns:ns3="4afea966-dfe2-4e9e-a81f-236e8afc97c4" xmlns:ns4="79bc7661-2305-4ab2-9d34-80e3733c7668" targetNamespace="http://schemas.microsoft.com/office/2006/metadata/properties" ma:root="true" ma:fieldsID="a0b7103c639baa0ef639f8393d9a7a17" ns3:_="" ns4:_="">
    <xsd:import namespace="4afea966-dfe2-4e9e-a81f-236e8afc97c4"/>
    <xsd:import namespace="79bc7661-2305-4ab2-9d34-80e3733c766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fea966-dfe2-4e9e-a81f-236e8afc97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bc7661-2305-4ab2-9d34-80e3733c766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9F9E5B9-CAC4-4449-B94B-69AF36853C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fea966-dfe2-4e9e-a81f-236e8afc97c4"/>
    <ds:schemaRef ds:uri="79bc7661-2305-4ab2-9d34-80e3733c76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8469B0-6323-4E8E-AB34-322835550996}">
  <ds:schemaRefs>
    <ds:schemaRef ds:uri="http://schemas.microsoft.com/sharepoint/v3/contenttype/forms"/>
  </ds:schemaRefs>
</ds:datastoreItem>
</file>

<file path=customXml/itemProps3.xml><?xml version="1.0" encoding="utf-8"?>
<ds:datastoreItem xmlns:ds="http://schemas.openxmlformats.org/officeDocument/2006/customXml" ds:itemID="{21889F72-B03C-4FAB-AF91-2C28EB2010E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249</TotalTime>
  <Words>2445</Words>
  <Application>Microsoft Macintosh PowerPoint</Application>
  <PresentationFormat>Widescreen</PresentationFormat>
  <Paragraphs>248</Paragraphs>
  <Slides>25</Slides>
  <Notes>25</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.AppleSystemUIFont</vt:lpstr>
      <vt:lpstr>Arial</vt:lpstr>
      <vt:lpstr>Calibri</vt:lpstr>
      <vt:lpstr>Gotham Narrow Bold</vt:lpstr>
      <vt:lpstr>Gotham Narrow Book</vt:lpstr>
      <vt:lpstr>Wingdings</vt:lpstr>
      <vt:lpstr>Custom Design</vt:lpstr>
      <vt:lpstr>Identity and Access Management  for Electric Utilities</vt:lpstr>
      <vt:lpstr>Foundations</vt:lpstr>
      <vt:lpstr>NCCoE Mission</vt:lpstr>
      <vt:lpstr>NCCoE Model</vt:lpstr>
      <vt:lpstr>Engagement &amp; Business Model</vt:lpstr>
      <vt:lpstr>Publications</vt:lpstr>
      <vt:lpstr>Practice Guides for the Energy Sector</vt:lpstr>
      <vt:lpstr>Portfolio </vt:lpstr>
      <vt:lpstr>Portfolio (continued) </vt:lpstr>
      <vt:lpstr>Practice Guide</vt:lpstr>
      <vt:lpstr>NIST NCCoE SP 1800 Series</vt:lpstr>
      <vt:lpstr>SP 1800 Series</vt:lpstr>
      <vt:lpstr>Identity and Access Management for the Energy Sector - SP 1800-2</vt:lpstr>
      <vt:lpstr>Identity and Access Management: SP 1800-2</vt:lpstr>
      <vt:lpstr>What is Identity and Access Management?</vt:lpstr>
      <vt:lpstr>PowerPoint Presentation</vt:lpstr>
      <vt:lpstr>IdAM Lab Implementation</vt:lpstr>
      <vt:lpstr>SP 1800-2: Potential Outcomes</vt:lpstr>
      <vt:lpstr>IdAM Best Practices (partial list*)</vt:lpstr>
      <vt:lpstr>Identity and Access Management: SP 1800-2</vt:lpstr>
      <vt:lpstr>Questions?</vt:lpstr>
      <vt:lpstr>Back-up Slides and Additional Information</vt:lpstr>
      <vt:lpstr>Energy Sector Asset Management: SP 1800-23</vt:lpstr>
      <vt:lpstr>Situational Awareness: SP 1800-7</vt:lpstr>
      <vt:lpstr>Securing the Industrial Internet of Things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Cybersecurity Center of Excellence</dc:title>
  <dc:creator>Perper, Harry L</dc:creator>
  <cp:lastModifiedBy>Jim Gold</cp:lastModifiedBy>
  <cp:revision>26</cp:revision>
  <dcterms:created xsi:type="dcterms:W3CDTF">2019-05-13T15:47:03Z</dcterms:created>
  <dcterms:modified xsi:type="dcterms:W3CDTF">2020-01-25T00:21:36Z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0x010100A1375949F96E8C4486B705D9DD6A4C96</vt:lpwstr>
  </property>
</Properties>
</file>